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09" r:id="rId2"/>
    <p:sldId id="304" r:id="rId3"/>
    <p:sldId id="305" r:id="rId4"/>
    <p:sldId id="306" r:id="rId5"/>
    <p:sldId id="307" r:id="rId6"/>
    <p:sldId id="308" r:id="rId7"/>
    <p:sldId id="256" r:id="rId8"/>
    <p:sldId id="257" r:id="rId9"/>
    <p:sldId id="258" r:id="rId10"/>
    <p:sldId id="295" r:id="rId11"/>
    <p:sldId id="296" r:id="rId12"/>
    <p:sldId id="278" r:id="rId13"/>
    <p:sldId id="279" r:id="rId14"/>
    <p:sldId id="261" r:id="rId15"/>
    <p:sldId id="262" r:id="rId16"/>
    <p:sldId id="263" r:id="rId17"/>
    <p:sldId id="264" r:id="rId18"/>
    <p:sldId id="265" r:id="rId19"/>
    <p:sldId id="266" r:id="rId20"/>
    <p:sldId id="267" r:id="rId21"/>
    <p:sldId id="268" r:id="rId22"/>
    <p:sldId id="289" r:id="rId23"/>
    <p:sldId id="280" r:id="rId24"/>
    <p:sldId id="270" r:id="rId25"/>
    <p:sldId id="271" r:id="rId26"/>
    <p:sldId id="281" r:id="rId27"/>
    <p:sldId id="282" r:id="rId28"/>
    <p:sldId id="283" r:id="rId29"/>
    <p:sldId id="284" r:id="rId30"/>
    <p:sldId id="285" r:id="rId31"/>
    <p:sldId id="286" r:id="rId32"/>
    <p:sldId id="287" r:id="rId33"/>
    <p:sldId id="288" r:id="rId34"/>
    <p:sldId id="303" r:id="rId35"/>
    <p:sldId id="310" r:id="rId36"/>
    <p:sldId id="311" r:id="rId37"/>
    <p:sldId id="312" r:id="rId38"/>
    <p:sldId id="313"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p:cViewPr varScale="1">
        <p:scale>
          <a:sx n="81" d="100"/>
          <a:sy n="81" d="100"/>
        </p:scale>
        <p:origin x="1637"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58D3FC-3E55-40EC-B4A8-DE1D9655325C}"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22CFAC8A-1FFE-4751-AB4E-24D490B0954F}">
      <dgm:prSet/>
      <dgm:spPr/>
      <dgm:t>
        <a:bodyPr/>
        <a:lstStyle/>
        <a:p>
          <a:r>
            <a:rPr lang="en-US"/>
            <a:t>India has the 3rd largest startup ecosystem in the world; expected to witness YoY growth of a consistent annual growth of 12-15%</a:t>
          </a:r>
        </a:p>
      </dgm:t>
    </dgm:pt>
    <dgm:pt modelId="{A547B369-229E-446B-AF2B-288D481A6662}" type="parTrans" cxnId="{9136F8C8-7A54-4539-B8FA-DBF4ACAE34AB}">
      <dgm:prSet/>
      <dgm:spPr/>
      <dgm:t>
        <a:bodyPr/>
        <a:lstStyle/>
        <a:p>
          <a:endParaRPr lang="en-US"/>
        </a:p>
      </dgm:t>
    </dgm:pt>
    <dgm:pt modelId="{EF11DAC9-C85D-4705-83BB-87C17034D761}" type="sibTrans" cxnId="{9136F8C8-7A54-4539-B8FA-DBF4ACAE34AB}">
      <dgm:prSet/>
      <dgm:spPr/>
      <dgm:t>
        <a:bodyPr/>
        <a:lstStyle/>
        <a:p>
          <a:endParaRPr lang="en-US"/>
        </a:p>
      </dgm:t>
    </dgm:pt>
    <dgm:pt modelId="{89A4279A-AC1B-4AA9-8579-4717D5B0A33A}">
      <dgm:prSet/>
      <dgm:spPr/>
      <dgm:t>
        <a:bodyPr/>
        <a:lstStyle/>
        <a:p>
          <a:r>
            <a:rPr lang="en-US"/>
            <a:t>India has about 50,000 startups in India in 2018; around 8,900 – 9,300 of these are technology led startups 1300 new tech startups were born in 2019 alone implying there are 2-3 tech startups born every day.</a:t>
          </a:r>
        </a:p>
      </dgm:t>
    </dgm:pt>
    <dgm:pt modelId="{A71F9538-CC22-4A89-8231-426E9A8C61EF}" type="parTrans" cxnId="{4E0D5A0B-05D1-48EE-955D-2FF3AD486555}">
      <dgm:prSet/>
      <dgm:spPr/>
      <dgm:t>
        <a:bodyPr/>
        <a:lstStyle/>
        <a:p>
          <a:endParaRPr lang="en-US"/>
        </a:p>
      </dgm:t>
    </dgm:pt>
    <dgm:pt modelId="{F61B056E-8E93-4433-A953-9F18FBBB4767}" type="sibTrans" cxnId="{4E0D5A0B-05D1-48EE-955D-2FF3AD486555}">
      <dgm:prSet/>
      <dgm:spPr/>
      <dgm:t>
        <a:bodyPr/>
        <a:lstStyle/>
        <a:p>
          <a:endParaRPr lang="en-US"/>
        </a:p>
      </dgm:t>
    </dgm:pt>
    <dgm:pt modelId="{4C4F3C35-BE89-4334-9E60-26D0942F2E27}" type="pres">
      <dgm:prSet presAssocID="{5F58D3FC-3E55-40EC-B4A8-DE1D9655325C}" presName="vert0" presStyleCnt="0">
        <dgm:presLayoutVars>
          <dgm:dir/>
          <dgm:animOne val="branch"/>
          <dgm:animLvl val="lvl"/>
        </dgm:presLayoutVars>
      </dgm:prSet>
      <dgm:spPr/>
    </dgm:pt>
    <dgm:pt modelId="{1143D4B8-35DA-4567-B148-EC2FF79175DE}" type="pres">
      <dgm:prSet presAssocID="{22CFAC8A-1FFE-4751-AB4E-24D490B0954F}" presName="thickLine" presStyleLbl="alignNode1" presStyleIdx="0" presStyleCnt="2"/>
      <dgm:spPr/>
    </dgm:pt>
    <dgm:pt modelId="{00E87FA3-6CF2-452C-9E9C-02C0302BBA52}" type="pres">
      <dgm:prSet presAssocID="{22CFAC8A-1FFE-4751-AB4E-24D490B0954F}" presName="horz1" presStyleCnt="0"/>
      <dgm:spPr/>
    </dgm:pt>
    <dgm:pt modelId="{17ECE46F-B305-4185-B099-83DE667C1C84}" type="pres">
      <dgm:prSet presAssocID="{22CFAC8A-1FFE-4751-AB4E-24D490B0954F}" presName="tx1" presStyleLbl="revTx" presStyleIdx="0" presStyleCnt="2"/>
      <dgm:spPr/>
    </dgm:pt>
    <dgm:pt modelId="{DA0818A1-C6F7-448F-B51E-DD674E1A4088}" type="pres">
      <dgm:prSet presAssocID="{22CFAC8A-1FFE-4751-AB4E-24D490B0954F}" presName="vert1" presStyleCnt="0"/>
      <dgm:spPr/>
    </dgm:pt>
    <dgm:pt modelId="{5DE5CA00-5BF5-4CB1-831A-8F91F12AA7C5}" type="pres">
      <dgm:prSet presAssocID="{89A4279A-AC1B-4AA9-8579-4717D5B0A33A}" presName="thickLine" presStyleLbl="alignNode1" presStyleIdx="1" presStyleCnt="2"/>
      <dgm:spPr/>
    </dgm:pt>
    <dgm:pt modelId="{DEEF972E-8118-448C-9850-3713180F93A7}" type="pres">
      <dgm:prSet presAssocID="{89A4279A-AC1B-4AA9-8579-4717D5B0A33A}" presName="horz1" presStyleCnt="0"/>
      <dgm:spPr/>
    </dgm:pt>
    <dgm:pt modelId="{BB8B265E-CE68-47BA-95AC-1ADB1889CE6F}" type="pres">
      <dgm:prSet presAssocID="{89A4279A-AC1B-4AA9-8579-4717D5B0A33A}" presName="tx1" presStyleLbl="revTx" presStyleIdx="1" presStyleCnt="2"/>
      <dgm:spPr/>
    </dgm:pt>
    <dgm:pt modelId="{AE97A978-7B9B-47C7-8AB6-BAAA7B5FA558}" type="pres">
      <dgm:prSet presAssocID="{89A4279A-AC1B-4AA9-8579-4717D5B0A33A}" presName="vert1" presStyleCnt="0"/>
      <dgm:spPr/>
    </dgm:pt>
  </dgm:ptLst>
  <dgm:cxnLst>
    <dgm:cxn modelId="{4E0D5A0B-05D1-48EE-955D-2FF3AD486555}" srcId="{5F58D3FC-3E55-40EC-B4A8-DE1D9655325C}" destId="{89A4279A-AC1B-4AA9-8579-4717D5B0A33A}" srcOrd="1" destOrd="0" parTransId="{A71F9538-CC22-4A89-8231-426E9A8C61EF}" sibTransId="{F61B056E-8E93-4433-A953-9F18FBBB4767}"/>
    <dgm:cxn modelId="{B2A5D741-AC86-4B6C-A76E-6B381207736C}" type="presOf" srcId="{5F58D3FC-3E55-40EC-B4A8-DE1D9655325C}" destId="{4C4F3C35-BE89-4334-9E60-26D0942F2E27}" srcOrd="0" destOrd="0" presId="urn:microsoft.com/office/officeart/2008/layout/LinedList"/>
    <dgm:cxn modelId="{E94F5C82-E242-4DBD-A917-11053D486A61}" type="presOf" srcId="{22CFAC8A-1FFE-4751-AB4E-24D490B0954F}" destId="{17ECE46F-B305-4185-B099-83DE667C1C84}" srcOrd="0" destOrd="0" presId="urn:microsoft.com/office/officeart/2008/layout/LinedList"/>
    <dgm:cxn modelId="{9136F8C8-7A54-4539-B8FA-DBF4ACAE34AB}" srcId="{5F58D3FC-3E55-40EC-B4A8-DE1D9655325C}" destId="{22CFAC8A-1FFE-4751-AB4E-24D490B0954F}" srcOrd="0" destOrd="0" parTransId="{A547B369-229E-446B-AF2B-288D481A6662}" sibTransId="{EF11DAC9-C85D-4705-83BB-87C17034D761}"/>
    <dgm:cxn modelId="{153C39E0-F9C9-4870-ABC9-99DC0FE1AABF}" type="presOf" srcId="{89A4279A-AC1B-4AA9-8579-4717D5B0A33A}" destId="{BB8B265E-CE68-47BA-95AC-1ADB1889CE6F}" srcOrd="0" destOrd="0" presId="urn:microsoft.com/office/officeart/2008/layout/LinedList"/>
    <dgm:cxn modelId="{34674CF8-5B1B-4271-AD1B-6F7BDFC28443}" type="presParOf" srcId="{4C4F3C35-BE89-4334-9E60-26D0942F2E27}" destId="{1143D4B8-35DA-4567-B148-EC2FF79175DE}" srcOrd="0" destOrd="0" presId="urn:microsoft.com/office/officeart/2008/layout/LinedList"/>
    <dgm:cxn modelId="{198B97D6-A2BF-4487-9840-635E9E5AB0D6}" type="presParOf" srcId="{4C4F3C35-BE89-4334-9E60-26D0942F2E27}" destId="{00E87FA3-6CF2-452C-9E9C-02C0302BBA52}" srcOrd="1" destOrd="0" presId="urn:microsoft.com/office/officeart/2008/layout/LinedList"/>
    <dgm:cxn modelId="{94E63D1E-682C-4B5A-A96F-0C2686B01C75}" type="presParOf" srcId="{00E87FA3-6CF2-452C-9E9C-02C0302BBA52}" destId="{17ECE46F-B305-4185-B099-83DE667C1C84}" srcOrd="0" destOrd="0" presId="urn:microsoft.com/office/officeart/2008/layout/LinedList"/>
    <dgm:cxn modelId="{3845F426-AEB9-4E6D-80E5-4FF3C0869038}" type="presParOf" srcId="{00E87FA3-6CF2-452C-9E9C-02C0302BBA52}" destId="{DA0818A1-C6F7-448F-B51E-DD674E1A4088}" srcOrd="1" destOrd="0" presId="urn:microsoft.com/office/officeart/2008/layout/LinedList"/>
    <dgm:cxn modelId="{FE75D91E-E9F9-44EF-9042-04896CD6DA04}" type="presParOf" srcId="{4C4F3C35-BE89-4334-9E60-26D0942F2E27}" destId="{5DE5CA00-5BF5-4CB1-831A-8F91F12AA7C5}" srcOrd="2" destOrd="0" presId="urn:microsoft.com/office/officeart/2008/layout/LinedList"/>
    <dgm:cxn modelId="{020C5705-CA1F-4E09-A548-27D546EA771D}" type="presParOf" srcId="{4C4F3C35-BE89-4334-9E60-26D0942F2E27}" destId="{DEEF972E-8118-448C-9850-3713180F93A7}" srcOrd="3" destOrd="0" presId="urn:microsoft.com/office/officeart/2008/layout/LinedList"/>
    <dgm:cxn modelId="{4A140CB3-41CB-490B-8CE9-EEB8DCE6D3CA}" type="presParOf" srcId="{DEEF972E-8118-448C-9850-3713180F93A7}" destId="{BB8B265E-CE68-47BA-95AC-1ADB1889CE6F}" srcOrd="0" destOrd="0" presId="urn:microsoft.com/office/officeart/2008/layout/LinedList"/>
    <dgm:cxn modelId="{95ECD4CA-B215-47FB-8E7C-4F26507AC4E2}" type="presParOf" srcId="{DEEF972E-8118-448C-9850-3713180F93A7}" destId="{AE97A978-7B9B-47C7-8AB6-BAAA7B5FA55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ECADE8-17E7-475B-AAE8-A9F97F6AF54F}" type="doc">
      <dgm:prSet loTypeId="urn:microsoft.com/office/officeart/2008/layout/LinedList" loCatId="list" qsTypeId="urn:microsoft.com/office/officeart/2005/8/quickstyle/simple1" qsCatId="simple" csTypeId="urn:microsoft.com/office/officeart/2005/8/colors/accent6_2" csCatId="accent6"/>
      <dgm:spPr/>
      <dgm:t>
        <a:bodyPr/>
        <a:lstStyle/>
        <a:p>
          <a:endParaRPr lang="en-US"/>
        </a:p>
      </dgm:t>
    </dgm:pt>
    <dgm:pt modelId="{79A3E93C-83E0-4715-8F31-D1FCFFFD3E0F}">
      <dgm:prSet/>
      <dgm:spPr/>
      <dgm:t>
        <a:bodyPr/>
        <a:lstStyle/>
        <a:p>
          <a:r>
            <a:rPr lang="en-US"/>
            <a:t>The pace of growth in the startup ecosystem has increased to 15% year-on-year in 2018, while the growth of the number of incubators and accelerators has grown to 11%</a:t>
          </a:r>
        </a:p>
      </dgm:t>
    </dgm:pt>
    <dgm:pt modelId="{FA8E8562-0408-4C4F-8AE7-12D891E7128D}" type="parTrans" cxnId="{112EAB85-EA3D-4DF9-8A2D-DD38665C8CA2}">
      <dgm:prSet/>
      <dgm:spPr/>
      <dgm:t>
        <a:bodyPr/>
        <a:lstStyle/>
        <a:p>
          <a:endParaRPr lang="en-US"/>
        </a:p>
      </dgm:t>
    </dgm:pt>
    <dgm:pt modelId="{9945F639-4DEE-490E-A1E0-4FB936FC5635}" type="sibTrans" cxnId="{112EAB85-EA3D-4DF9-8A2D-DD38665C8CA2}">
      <dgm:prSet/>
      <dgm:spPr/>
      <dgm:t>
        <a:bodyPr/>
        <a:lstStyle/>
        <a:p>
          <a:endParaRPr lang="en-US"/>
        </a:p>
      </dgm:t>
    </dgm:pt>
    <dgm:pt modelId="{DD732A14-213D-4B43-8FAE-273C52095381}">
      <dgm:prSet/>
      <dgm:spPr/>
      <dgm:t>
        <a:bodyPr/>
        <a:lstStyle/>
        <a:p>
          <a:r>
            <a:rPr lang="en-US"/>
            <a:t>Significantly, the number of women entrepreneurs stood at 14%, up from 10% and 11% in the previous two years.</a:t>
          </a:r>
        </a:p>
      </dgm:t>
    </dgm:pt>
    <dgm:pt modelId="{269FCAA1-B7C3-40AA-9B69-1E41B5624E51}" type="parTrans" cxnId="{311738EB-4778-40B9-B4A4-82CBEE39A75E}">
      <dgm:prSet/>
      <dgm:spPr/>
      <dgm:t>
        <a:bodyPr/>
        <a:lstStyle/>
        <a:p>
          <a:endParaRPr lang="en-US"/>
        </a:p>
      </dgm:t>
    </dgm:pt>
    <dgm:pt modelId="{147EEC56-1488-4925-BF5C-5322DEC304AD}" type="sibTrans" cxnId="{311738EB-4778-40B9-B4A4-82CBEE39A75E}">
      <dgm:prSet/>
      <dgm:spPr/>
      <dgm:t>
        <a:bodyPr/>
        <a:lstStyle/>
        <a:p>
          <a:endParaRPr lang="en-US"/>
        </a:p>
      </dgm:t>
    </dgm:pt>
    <dgm:pt modelId="{57B53D89-ACFB-4A1B-9F38-083DA8C0CC32}">
      <dgm:prSet/>
      <dgm:spPr/>
      <dgm:t>
        <a:bodyPr/>
        <a:lstStyle/>
        <a:p>
          <a:r>
            <a:rPr lang="en-US"/>
            <a:t>Startups in the country have been able to create an estimated 40,000 new jobs over the year, taking the total jobs in the start-up ecosystem to 1.6-1.7 lakh</a:t>
          </a:r>
        </a:p>
      </dgm:t>
    </dgm:pt>
    <dgm:pt modelId="{86434C53-C89B-4933-AFBF-DD57C15E0C5F}" type="parTrans" cxnId="{FE3F86B3-AA34-45B5-9941-082C8D5926CE}">
      <dgm:prSet/>
      <dgm:spPr/>
      <dgm:t>
        <a:bodyPr/>
        <a:lstStyle/>
        <a:p>
          <a:endParaRPr lang="en-US"/>
        </a:p>
      </dgm:t>
    </dgm:pt>
    <dgm:pt modelId="{B0BC288D-0456-4360-9A24-BBD547A678DE}" type="sibTrans" cxnId="{FE3F86B3-AA34-45B5-9941-082C8D5926CE}">
      <dgm:prSet/>
      <dgm:spPr/>
      <dgm:t>
        <a:bodyPr/>
        <a:lstStyle/>
        <a:p>
          <a:endParaRPr lang="en-US"/>
        </a:p>
      </dgm:t>
    </dgm:pt>
    <dgm:pt modelId="{21D8DFB6-0723-439C-A761-0450B34103EE}">
      <dgm:prSet/>
      <dgm:spPr/>
      <dgm:t>
        <a:bodyPr/>
        <a:lstStyle/>
        <a:p>
          <a:r>
            <a:rPr lang="en-US"/>
            <a:t>Bangalore has been listed within the world’s 20 leading startup cities in the 2019 Startup Genome Project ranking. It is also ranked as one of the world’s five fastest growing startup cities</a:t>
          </a:r>
        </a:p>
      </dgm:t>
    </dgm:pt>
    <dgm:pt modelId="{513A8F36-027C-4E07-B79F-F8B3D8C4F016}" type="parTrans" cxnId="{13F07748-D860-40C1-9D01-5BCC57AA7554}">
      <dgm:prSet/>
      <dgm:spPr/>
      <dgm:t>
        <a:bodyPr/>
        <a:lstStyle/>
        <a:p>
          <a:endParaRPr lang="en-US"/>
        </a:p>
      </dgm:t>
    </dgm:pt>
    <dgm:pt modelId="{E67570E3-1E11-417A-BB29-B24B3B8DFFEF}" type="sibTrans" cxnId="{13F07748-D860-40C1-9D01-5BCC57AA7554}">
      <dgm:prSet/>
      <dgm:spPr/>
      <dgm:t>
        <a:bodyPr/>
        <a:lstStyle/>
        <a:p>
          <a:endParaRPr lang="en-US"/>
        </a:p>
      </dgm:t>
    </dgm:pt>
    <dgm:pt modelId="{7E0B6463-5B2E-45E6-AB5C-39077FC2F68B}" type="pres">
      <dgm:prSet presAssocID="{86ECADE8-17E7-475B-AAE8-A9F97F6AF54F}" presName="vert0" presStyleCnt="0">
        <dgm:presLayoutVars>
          <dgm:dir/>
          <dgm:animOne val="branch"/>
          <dgm:animLvl val="lvl"/>
        </dgm:presLayoutVars>
      </dgm:prSet>
      <dgm:spPr/>
    </dgm:pt>
    <dgm:pt modelId="{BEFA3AD2-074B-4AB2-90FF-4CAF89CF53AF}" type="pres">
      <dgm:prSet presAssocID="{79A3E93C-83E0-4715-8F31-D1FCFFFD3E0F}" presName="thickLine" presStyleLbl="alignNode1" presStyleIdx="0" presStyleCnt="4"/>
      <dgm:spPr/>
    </dgm:pt>
    <dgm:pt modelId="{F196E35F-9EDE-4ADA-AC03-E0D36D6EAF5C}" type="pres">
      <dgm:prSet presAssocID="{79A3E93C-83E0-4715-8F31-D1FCFFFD3E0F}" presName="horz1" presStyleCnt="0"/>
      <dgm:spPr/>
    </dgm:pt>
    <dgm:pt modelId="{74A9E1AC-2FE7-4460-9368-059B25C10652}" type="pres">
      <dgm:prSet presAssocID="{79A3E93C-83E0-4715-8F31-D1FCFFFD3E0F}" presName="tx1" presStyleLbl="revTx" presStyleIdx="0" presStyleCnt="4"/>
      <dgm:spPr/>
    </dgm:pt>
    <dgm:pt modelId="{3688F41F-47B7-44DF-BC2F-2540177D9A5C}" type="pres">
      <dgm:prSet presAssocID="{79A3E93C-83E0-4715-8F31-D1FCFFFD3E0F}" presName="vert1" presStyleCnt="0"/>
      <dgm:spPr/>
    </dgm:pt>
    <dgm:pt modelId="{5FB17C79-FA5D-4F83-86F7-9E7B370BD69F}" type="pres">
      <dgm:prSet presAssocID="{DD732A14-213D-4B43-8FAE-273C52095381}" presName="thickLine" presStyleLbl="alignNode1" presStyleIdx="1" presStyleCnt="4"/>
      <dgm:spPr/>
    </dgm:pt>
    <dgm:pt modelId="{CD9954AD-5CF1-440B-9FF0-870593EC66AB}" type="pres">
      <dgm:prSet presAssocID="{DD732A14-213D-4B43-8FAE-273C52095381}" presName="horz1" presStyleCnt="0"/>
      <dgm:spPr/>
    </dgm:pt>
    <dgm:pt modelId="{0FDDC6E1-CD3F-4FB6-8CEB-44A479FF5186}" type="pres">
      <dgm:prSet presAssocID="{DD732A14-213D-4B43-8FAE-273C52095381}" presName="tx1" presStyleLbl="revTx" presStyleIdx="1" presStyleCnt="4"/>
      <dgm:spPr/>
    </dgm:pt>
    <dgm:pt modelId="{1E11916E-1D16-4D6B-90C1-1C85111C03F1}" type="pres">
      <dgm:prSet presAssocID="{DD732A14-213D-4B43-8FAE-273C52095381}" presName="vert1" presStyleCnt="0"/>
      <dgm:spPr/>
    </dgm:pt>
    <dgm:pt modelId="{72060492-0BD0-477C-85F5-4E870E8FEFAF}" type="pres">
      <dgm:prSet presAssocID="{57B53D89-ACFB-4A1B-9F38-083DA8C0CC32}" presName="thickLine" presStyleLbl="alignNode1" presStyleIdx="2" presStyleCnt="4"/>
      <dgm:spPr/>
    </dgm:pt>
    <dgm:pt modelId="{7B3EEE31-3208-4E76-8DA2-6F34E6206E7A}" type="pres">
      <dgm:prSet presAssocID="{57B53D89-ACFB-4A1B-9F38-083DA8C0CC32}" presName="horz1" presStyleCnt="0"/>
      <dgm:spPr/>
    </dgm:pt>
    <dgm:pt modelId="{12AD5AC8-2EAC-4934-AD58-AED1B729EF1B}" type="pres">
      <dgm:prSet presAssocID="{57B53D89-ACFB-4A1B-9F38-083DA8C0CC32}" presName="tx1" presStyleLbl="revTx" presStyleIdx="2" presStyleCnt="4"/>
      <dgm:spPr/>
    </dgm:pt>
    <dgm:pt modelId="{3F549970-483A-4C01-9171-EF4E53B5BABE}" type="pres">
      <dgm:prSet presAssocID="{57B53D89-ACFB-4A1B-9F38-083DA8C0CC32}" presName="vert1" presStyleCnt="0"/>
      <dgm:spPr/>
    </dgm:pt>
    <dgm:pt modelId="{A6CD19BD-A397-40C2-9D3C-AAFE42A030F1}" type="pres">
      <dgm:prSet presAssocID="{21D8DFB6-0723-439C-A761-0450B34103EE}" presName="thickLine" presStyleLbl="alignNode1" presStyleIdx="3" presStyleCnt="4"/>
      <dgm:spPr/>
    </dgm:pt>
    <dgm:pt modelId="{393D8886-A3C8-43A3-9FB9-AAD907432D40}" type="pres">
      <dgm:prSet presAssocID="{21D8DFB6-0723-439C-A761-0450B34103EE}" presName="horz1" presStyleCnt="0"/>
      <dgm:spPr/>
    </dgm:pt>
    <dgm:pt modelId="{B4C7633B-485B-4BA9-81DD-2747FBA428C6}" type="pres">
      <dgm:prSet presAssocID="{21D8DFB6-0723-439C-A761-0450B34103EE}" presName="tx1" presStyleLbl="revTx" presStyleIdx="3" presStyleCnt="4"/>
      <dgm:spPr/>
    </dgm:pt>
    <dgm:pt modelId="{D93659F5-366C-4070-B0FB-6CE1EF8B8BFE}" type="pres">
      <dgm:prSet presAssocID="{21D8DFB6-0723-439C-A761-0450B34103EE}" presName="vert1" presStyleCnt="0"/>
      <dgm:spPr/>
    </dgm:pt>
  </dgm:ptLst>
  <dgm:cxnLst>
    <dgm:cxn modelId="{B3E0C527-D7EB-4743-AE74-50FA57DC8D79}" type="presOf" srcId="{57B53D89-ACFB-4A1B-9F38-083DA8C0CC32}" destId="{12AD5AC8-2EAC-4934-AD58-AED1B729EF1B}" srcOrd="0" destOrd="0" presId="urn:microsoft.com/office/officeart/2008/layout/LinedList"/>
    <dgm:cxn modelId="{13F07748-D860-40C1-9D01-5BCC57AA7554}" srcId="{86ECADE8-17E7-475B-AAE8-A9F97F6AF54F}" destId="{21D8DFB6-0723-439C-A761-0450B34103EE}" srcOrd="3" destOrd="0" parTransId="{513A8F36-027C-4E07-B79F-F8B3D8C4F016}" sibTransId="{E67570E3-1E11-417A-BB29-B24B3B8DFFEF}"/>
    <dgm:cxn modelId="{39581577-6151-44A3-BFC4-11D0D5BBF1F3}" type="presOf" srcId="{21D8DFB6-0723-439C-A761-0450B34103EE}" destId="{B4C7633B-485B-4BA9-81DD-2747FBA428C6}" srcOrd="0" destOrd="0" presId="urn:microsoft.com/office/officeart/2008/layout/LinedList"/>
    <dgm:cxn modelId="{112EAB85-EA3D-4DF9-8A2D-DD38665C8CA2}" srcId="{86ECADE8-17E7-475B-AAE8-A9F97F6AF54F}" destId="{79A3E93C-83E0-4715-8F31-D1FCFFFD3E0F}" srcOrd="0" destOrd="0" parTransId="{FA8E8562-0408-4C4F-8AE7-12D891E7128D}" sibTransId="{9945F639-4DEE-490E-A1E0-4FB936FC5635}"/>
    <dgm:cxn modelId="{EC70C98E-7B95-42B1-81EF-799DB7D7A5AE}" type="presOf" srcId="{79A3E93C-83E0-4715-8F31-D1FCFFFD3E0F}" destId="{74A9E1AC-2FE7-4460-9368-059B25C10652}" srcOrd="0" destOrd="0" presId="urn:microsoft.com/office/officeart/2008/layout/LinedList"/>
    <dgm:cxn modelId="{EF90E28E-F901-4E2A-8D40-3459B9BB44DA}" type="presOf" srcId="{DD732A14-213D-4B43-8FAE-273C52095381}" destId="{0FDDC6E1-CD3F-4FB6-8CEB-44A479FF5186}" srcOrd="0" destOrd="0" presId="urn:microsoft.com/office/officeart/2008/layout/LinedList"/>
    <dgm:cxn modelId="{FE3F86B3-AA34-45B5-9941-082C8D5926CE}" srcId="{86ECADE8-17E7-475B-AAE8-A9F97F6AF54F}" destId="{57B53D89-ACFB-4A1B-9F38-083DA8C0CC32}" srcOrd="2" destOrd="0" parTransId="{86434C53-C89B-4933-AFBF-DD57C15E0C5F}" sibTransId="{B0BC288D-0456-4360-9A24-BBD547A678DE}"/>
    <dgm:cxn modelId="{0DEF8FDB-3B4F-4E00-93D2-83D0494358AA}" type="presOf" srcId="{86ECADE8-17E7-475B-AAE8-A9F97F6AF54F}" destId="{7E0B6463-5B2E-45E6-AB5C-39077FC2F68B}" srcOrd="0" destOrd="0" presId="urn:microsoft.com/office/officeart/2008/layout/LinedList"/>
    <dgm:cxn modelId="{311738EB-4778-40B9-B4A4-82CBEE39A75E}" srcId="{86ECADE8-17E7-475B-AAE8-A9F97F6AF54F}" destId="{DD732A14-213D-4B43-8FAE-273C52095381}" srcOrd="1" destOrd="0" parTransId="{269FCAA1-B7C3-40AA-9B69-1E41B5624E51}" sibTransId="{147EEC56-1488-4925-BF5C-5322DEC304AD}"/>
    <dgm:cxn modelId="{460C7E61-B47B-407E-B8B9-10D9347294D6}" type="presParOf" srcId="{7E0B6463-5B2E-45E6-AB5C-39077FC2F68B}" destId="{BEFA3AD2-074B-4AB2-90FF-4CAF89CF53AF}" srcOrd="0" destOrd="0" presId="urn:microsoft.com/office/officeart/2008/layout/LinedList"/>
    <dgm:cxn modelId="{AF2BE195-5023-4C60-A597-B03FC4B2ABEF}" type="presParOf" srcId="{7E0B6463-5B2E-45E6-AB5C-39077FC2F68B}" destId="{F196E35F-9EDE-4ADA-AC03-E0D36D6EAF5C}" srcOrd="1" destOrd="0" presId="urn:microsoft.com/office/officeart/2008/layout/LinedList"/>
    <dgm:cxn modelId="{95D91079-0385-4860-9175-4472147A2FB4}" type="presParOf" srcId="{F196E35F-9EDE-4ADA-AC03-E0D36D6EAF5C}" destId="{74A9E1AC-2FE7-4460-9368-059B25C10652}" srcOrd="0" destOrd="0" presId="urn:microsoft.com/office/officeart/2008/layout/LinedList"/>
    <dgm:cxn modelId="{766D15F6-91F8-46C1-9642-B7AD51CE4963}" type="presParOf" srcId="{F196E35F-9EDE-4ADA-AC03-E0D36D6EAF5C}" destId="{3688F41F-47B7-44DF-BC2F-2540177D9A5C}" srcOrd="1" destOrd="0" presId="urn:microsoft.com/office/officeart/2008/layout/LinedList"/>
    <dgm:cxn modelId="{AF2F294A-D5E4-480A-AC14-B084A4C411AC}" type="presParOf" srcId="{7E0B6463-5B2E-45E6-AB5C-39077FC2F68B}" destId="{5FB17C79-FA5D-4F83-86F7-9E7B370BD69F}" srcOrd="2" destOrd="0" presId="urn:microsoft.com/office/officeart/2008/layout/LinedList"/>
    <dgm:cxn modelId="{50F3A23A-9CFC-43A0-AFC4-0AEAE6223A67}" type="presParOf" srcId="{7E0B6463-5B2E-45E6-AB5C-39077FC2F68B}" destId="{CD9954AD-5CF1-440B-9FF0-870593EC66AB}" srcOrd="3" destOrd="0" presId="urn:microsoft.com/office/officeart/2008/layout/LinedList"/>
    <dgm:cxn modelId="{40C5A854-D309-4DFA-BEA0-DC7B26E57D37}" type="presParOf" srcId="{CD9954AD-5CF1-440B-9FF0-870593EC66AB}" destId="{0FDDC6E1-CD3F-4FB6-8CEB-44A479FF5186}" srcOrd="0" destOrd="0" presId="urn:microsoft.com/office/officeart/2008/layout/LinedList"/>
    <dgm:cxn modelId="{13DDDDDE-EE7F-4BA9-B776-76AB48B19B9D}" type="presParOf" srcId="{CD9954AD-5CF1-440B-9FF0-870593EC66AB}" destId="{1E11916E-1D16-4D6B-90C1-1C85111C03F1}" srcOrd="1" destOrd="0" presId="urn:microsoft.com/office/officeart/2008/layout/LinedList"/>
    <dgm:cxn modelId="{6635CD3B-12B6-439F-8EBC-E74093723D66}" type="presParOf" srcId="{7E0B6463-5B2E-45E6-AB5C-39077FC2F68B}" destId="{72060492-0BD0-477C-85F5-4E870E8FEFAF}" srcOrd="4" destOrd="0" presId="urn:microsoft.com/office/officeart/2008/layout/LinedList"/>
    <dgm:cxn modelId="{CB11B80E-BB33-4557-92B0-0EA64F511DC2}" type="presParOf" srcId="{7E0B6463-5B2E-45E6-AB5C-39077FC2F68B}" destId="{7B3EEE31-3208-4E76-8DA2-6F34E6206E7A}" srcOrd="5" destOrd="0" presId="urn:microsoft.com/office/officeart/2008/layout/LinedList"/>
    <dgm:cxn modelId="{1822FAC0-38E5-4D8C-8640-DB86D3339CC0}" type="presParOf" srcId="{7B3EEE31-3208-4E76-8DA2-6F34E6206E7A}" destId="{12AD5AC8-2EAC-4934-AD58-AED1B729EF1B}" srcOrd="0" destOrd="0" presId="urn:microsoft.com/office/officeart/2008/layout/LinedList"/>
    <dgm:cxn modelId="{E67C42C9-8861-4AB2-8E00-8098B6FE4B21}" type="presParOf" srcId="{7B3EEE31-3208-4E76-8DA2-6F34E6206E7A}" destId="{3F549970-483A-4C01-9171-EF4E53B5BABE}" srcOrd="1" destOrd="0" presId="urn:microsoft.com/office/officeart/2008/layout/LinedList"/>
    <dgm:cxn modelId="{92AE0D03-4065-4B1E-A760-512728E9CF45}" type="presParOf" srcId="{7E0B6463-5B2E-45E6-AB5C-39077FC2F68B}" destId="{A6CD19BD-A397-40C2-9D3C-AAFE42A030F1}" srcOrd="6" destOrd="0" presId="urn:microsoft.com/office/officeart/2008/layout/LinedList"/>
    <dgm:cxn modelId="{BED75B2C-8526-4697-A73A-54247D84575D}" type="presParOf" srcId="{7E0B6463-5B2E-45E6-AB5C-39077FC2F68B}" destId="{393D8886-A3C8-43A3-9FB9-AAD907432D40}" srcOrd="7" destOrd="0" presId="urn:microsoft.com/office/officeart/2008/layout/LinedList"/>
    <dgm:cxn modelId="{C528207E-8994-4D22-8D10-FF1A9BFE7C6A}" type="presParOf" srcId="{393D8886-A3C8-43A3-9FB9-AAD907432D40}" destId="{B4C7633B-485B-4BA9-81DD-2747FBA428C6}" srcOrd="0" destOrd="0" presId="urn:microsoft.com/office/officeart/2008/layout/LinedList"/>
    <dgm:cxn modelId="{199A79EB-6B25-475B-A8BB-B0473A0D3DEA}" type="presParOf" srcId="{393D8886-A3C8-43A3-9FB9-AAD907432D40}" destId="{D93659F5-366C-4070-B0FB-6CE1EF8B8BF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B5AF26-EE57-43D5-BD98-F4925BD2F29B}"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B7739654-C55F-4A5B-B760-ED2C1D1E7F8B}">
      <dgm:prSet/>
      <dgm:spPr/>
      <dgm:t>
        <a:bodyPr/>
        <a:lstStyle/>
        <a:p>
          <a:r>
            <a:rPr lang="en-US"/>
            <a:t>Corporate Connect: </a:t>
          </a:r>
        </a:p>
      </dgm:t>
    </dgm:pt>
    <dgm:pt modelId="{F7F87B7F-5AC3-4F8C-89E5-5A8FA8922407}" type="parTrans" cxnId="{7AEC9A0F-A513-409F-9AEF-56F3011468B8}">
      <dgm:prSet/>
      <dgm:spPr/>
      <dgm:t>
        <a:bodyPr/>
        <a:lstStyle/>
        <a:p>
          <a:endParaRPr lang="en-US"/>
        </a:p>
      </dgm:t>
    </dgm:pt>
    <dgm:pt modelId="{EE28E54B-8A98-4D46-AADD-1E572C2A1B6A}" type="sibTrans" cxnId="{7AEC9A0F-A513-409F-9AEF-56F3011468B8}">
      <dgm:prSet/>
      <dgm:spPr/>
      <dgm:t>
        <a:bodyPr/>
        <a:lstStyle/>
        <a:p>
          <a:endParaRPr lang="en-US"/>
        </a:p>
      </dgm:t>
    </dgm:pt>
    <dgm:pt modelId="{1FBACDE8-AB1B-497B-9D4F-0CF65609890A}">
      <dgm:prSet/>
      <dgm:spPr/>
      <dgm:t>
        <a:bodyPr/>
        <a:lstStyle/>
        <a:p>
          <a:r>
            <a:rPr lang="en-US"/>
            <a:t>Enterprises are realizing the disruptive potential of start-ups and are thus, partnering/investing in them. Examples of corporate support:</a:t>
          </a:r>
        </a:p>
      </dgm:t>
    </dgm:pt>
    <dgm:pt modelId="{C66D5219-ACC4-4924-9282-FB9E7D17EE2D}" type="parTrans" cxnId="{F627153A-FEC5-4DE1-9ADE-69DF16DDE89F}">
      <dgm:prSet/>
      <dgm:spPr/>
      <dgm:t>
        <a:bodyPr/>
        <a:lstStyle/>
        <a:p>
          <a:endParaRPr lang="en-US"/>
        </a:p>
      </dgm:t>
    </dgm:pt>
    <dgm:pt modelId="{1A97D1F2-7FE5-475F-8495-1256AF4B06E7}" type="sibTrans" cxnId="{F627153A-FEC5-4DE1-9ADE-69DF16DDE89F}">
      <dgm:prSet/>
      <dgm:spPr/>
      <dgm:t>
        <a:bodyPr/>
        <a:lstStyle/>
        <a:p>
          <a:endParaRPr lang="en-US"/>
        </a:p>
      </dgm:t>
    </dgm:pt>
    <dgm:pt modelId="{5570C0F0-2591-49E1-B517-918A025CEEF6}">
      <dgm:prSet/>
      <dgm:spPr/>
      <dgm:t>
        <a:bodyPr/>
        <a:lstStyle/>
        <a:p>
          <a:r>
            <a:rPr lang="en-US"/>
            <a:t>Facebook in partnership with Startup India disbursed cash grants of $50,000 each to the top 5 selected startups</a:t>
          </a:r>
        </a:p>
      </dgm:t>
    </dgm:pt>
    <dgm:pt modelId="{03671EC0-288A-4701-9B21-2FF5887C23CA}" type="parTrans" cxnId="{933C5FA6-96A7-4284-B74D-92375294CA41}">
      <dgm:prSet/>
      <dgm:spPr/>
      <dgm:t>
        <a:bodyPr/>
        <a:lstStyle/>
        <a:p>
          <a:endParaRPr lang="en-US"/>
        </a:p>
      </dgm:t>
    </dgm:pt>
    <dgm:pt modelId="{27F74FFB-381C-430E-9D62-7CC26A2E20DD}" type="sibTrans" cxnId="{933C5FA6-96A7-4284-B74D-92375294CA41}">
      <dgm:prSet/>
      <dgm:spPr/>
      <dgm:t>
        <a:bodyPr/>
        <a:lstStyle/>
        <a:p>
          <a:endParaRPr lang="en-US"/>
        </a:p>
      </dgm:t>
    </dgm:pt>
    <dgm:pt modelId="{D562E8CF-BE48-4F93-BECF-A6B72C02C5A7}">
      <dgm:prSet/>
      <dgm:spPr/>
      <dgm:t>
        <a:bodyPr/>
        <a:lstStyle/>
        <a:p>
          <a:r>
            <a:rPr lang="en-US"/>
            <a:t>10000 Women program by Goldman Sachs is providing women entrepreneurs all around the world with a business and management education, mentoring and networking and access to capital. </a:t>
          </a:r>
        </a:p>
      </dgm:t>
    </dgm:pt>
    <dgm:pt modelId="{6BFCA229-1572-48EE-93C1-B16AA5819E94}" type="parTrans" cxnId="{1598759A-113D-4AED-9875-6825CEAB6979}">
      <dgm:prSet/>
      <dgm:spPr/>
      <dgm:t>
        <a:bodyPr/>
        <a:lstStyle/>
        <a:p>
          <a:endParaRPr lang="en-US"/>
        </a:p>
      </dgm:t>
    </dgm:pt>
    <dgm:pt modelId="{A2CF5B9F-F3AC-46A7-9C72-8383A313CD9C}" type="sibTrans" cxnId="{1598759A-113D-4AED-9875-6825CEAB6979}">
      <dgm:prSet/>
      <dgm:spPr/>
      <dgm:t>
        <a:bodyPr/>
        <a:lstStyle/>
        <a:p>
          <a:endParaRPr lang="en-US"/>
        </a:p>
      </dgm:t>
    </dgm:pt>
    <dgm:pt modelId="{D23CF13A-946C-4F97-AABE-8B2E6B4B6F5B}">
      <dgm:prSet/>
      <dgm:spPr/>
      <dgm:t>
        <a:bodyPr/>
        <a:lstStyle/>
        <a:p>
          <a:r>
            <a:rPr lang="en-US"/>
            <a:t>Microsoft Ventures Accelerator Program in India has recently picked up 16 startup</a:t>
          </a:r>
        </a:p>
      </dgm:t>
    </dgm:pt>
    <dgm:pt modelId="{24CAE980-FEA5-4ED5-A716-9FBA9FBFFC77}" type="parTrans" cxnId="{38755437-BC6D-460D-AF83-1A054FCD37CF}">
      <dgm:prSet/>
      <dgm:spPr/>
      <dgm:t>
        <a:bodyPr/>
        <a:lstStyle/>
        <a:p>
          <a:endParaRPr lang="en-US"/>
        </a:p>
      </dgm:t>
    </dgm:pt>
    <dgm:pt modelId="{4BDC278A-C926-443F-B7AD-66BF87A4A76B}" type="sibTrans" cxnId="{38755437-BC6D-460D-AF83-1A054FCD37CF}">
      <dgm:prSet/>
      <dgm:spPr/>
      <dgm:t>
        <a:bodyPr/>
        <a:lstStyle/>
        <a:p>
          <a:endParaRPr lang="en-US"/>
        </a:p>
      </dgm:t>
    </dgm:pt>
    <dgm:pt modelId="{C02A7870-322B-41EE-8D40-08913D632F99}">
      <dgm:prSet/>
      <dgm:spPr/>
      <dgm:t>
        <a:bodyPr/>
        <a:lstStyle/>
        <a:p>
          <a:r>
            <a:rPr lang="en-US"/>
            <a:t>Government Support: </a:t>
          </a:r>
        </a:p>
      </dgm:t>
    </dgm:pt>
    <dgm:pt modelId="{0CFC32A5-9046-4540-9D93-066281D6D54B}" type="parTrans" cxnId="{3FC496D0-0C54-49F0-9020-E3F9E7246EF3}">
      <dgm:prSet/>
      <dgm:spPr/>
      <dgm:t>
        <a:bodyPr/>
        <a:lstStyle/>
        <a:p>
          <a:endParaRPr lang="en-US"/>
        </a:p>
      </dgm:t>
    </dgm:pt>
    <dgm:pt modelId="{75BFC1FB-FE20-4FE9-8489-8B4F69726865}" type="sibTrans" cxnId="{3FC496D0-0C54-49F0-9020-E3F9E7246EF3}">
      <dgm:prSet/>
      <dgm:spPr/>
      <dgm:t>
        <a:bodyPr/>
        <a:lstStyle/>
        <a:p>
          <a:endParaRPr lang="en-US"/>
        </a:p>
      </dgm:t>
    </dgm:pt>
    <dgm:pt modelId="{EADCA242-BD4E-4E0F-AA37-A06F13C7B544}">
      <dgm:prSet/>
      <dgm:spPr/>
      <dgm:t>
        <a:bodyPr/>
        <a:lstStyle/>
        <a:p>
          <a:r>
            <a:rPr lang="en-US"/>
            <a:t>Government of India is understanding the value of working with disruptive innovators across the value chain and using their innovations to improve public service delivery.</a:t>
          </a:r>
        </a:p>
      </dgm:t>
    </dgm:pt>
    <dgm:pt modelId="{5A850E4B-6C24-4D84-B3C9-2A74599E0E5F}" type="parTrans" cxnId="{0835E2B5-D963-421D-89ED-10EFC3D4F094}">
      <dgm:prSet/>
      <dgm:spPr/>
      <dgm:t>
        <a:bodyPr/>
        <a:lstStyle/>
        <a:p>
          <a:endParaRPr lang="en-US"/>
        </a:p>
      </dgm:t>
    </dgm:pt>
    <dgm:pt modelId="{D707F37B-F5E3-4A2A-9C78-849A75D78059}" type="sibTrans" cxnId="{0835E2B5-D963-421D-89ED-10EFC3D4F094}">
      <dgm:prSet/>
      <dgm:spPr/>
      <dgm:t>
        <a:bodyPr/>
        <a:lstStyle/>
        <a:p>
          <a:endParaRPr lang="en-US"/>
        </a:p>
      </dgm:t>
    </dgm:pt>
    <dgm:pt modelId="{F2F791B5-6309-48CA-BD58-C76315A3CC9D}">
      <dgm:prSet/>
      <dgm:spPr/>
      <dgm:t>
        <a:bodyPr/>
        <a:lstStyle/>
        <a:p>
          <a:r>
            <a:rPr lang="en-US"/>
            <a:t>Department of Animal Husbandary and Dairying has conducted a grand challenge in association with Startup India to award top startups in 5 categories 10 lakhs INR. </a:t>
          </a:r>
        </a:p>
      </dgm:t>
    </dgm:pt>
    <dgm:pt modelId="{73C1636E-F170-4DB4-9F70-4C1188B4450D}" type="parTrans" cxnId="{DF050DF1-FAAF-4C83-9E42-D9A343D63A52}">
      <dgm:prSet/>
      <dgm:spPr/>
      <dgm:t>
        <a:bodyPr/>
        <a:lstStyle/>
        <a:p>
          <a:endParaRPr lang="en-US"/>
        </a:p>
      </dgm:t>
    </dgm:pt>
    <dgm:pt modelId="{85197D6B-092B-4C02-8FA5-1A1274D2D21D}" type="sibTrans" cxnId="{DF050DF1-FAAF-4C83-9E42-D9A343D63A52}">
      <dgm:prSet/>
      <dgm:spPr/>
      <dgm:t>
        <a:bodyPr/>
        <a:lstStyle/>
        <a:p>
          <a:endParaRPr lang="en-US"/>
        </a:p>
      </dgm:t>
    </dgm:pt>
    <dgm:pt modelId="{C3A5D5E9-73D2-4672-88D0-0A4A3408DA4A}">
      <dgm:prSet/>
      <dgm:spPr/>
      <dgm:t>
        <a:bodyPr/>
        <a:lstStyle/>
        <a:p>
          <a:r>
            <a:rPr lang="en-US"/>
            <a:t>Small Industries Development Bank of India has launched a scheme to provide assistance to existing Small and Medium Businesses in need of capital for growth</a:t>
          </a:r>
        </a:p>
      </dgm:t>
    </dgm:pt>
    <dgm:pt modelId="{E3E9FB8B-2A11-48C5-B9AD-D312062F7D43}" type="parTrans" cxnId="{07EC5535-7BF1-4EC2-A2AC-A306AD980A04}">
      <dgm:prSet/>
      <dgm:spPr/>
      <dgm:t>
        <a:bodyPr/>
        <a:lstStyle/>
        <a:p>
          <a:endParaRPr lang="en-US"/>
        </a:p>
      </dgm:t>
    </dgm:pt>
    <dgm:pt modelId="{B2D870B0-3D33-410A-B1E5-82C2C9C6B4C5}" type="sibTrans" cxnId="{07EC5535-7BF1-4EC2-A2AC-A306AD980A04}">
      <dgm:prSet/>
      <dgm:spPr/>
      <dgm:t>
        <a:bodyPr/>
        <a:lstStyle/>
        <a:p>
          <a:endParaRPr lang="en-US"/>
        </a:p>
      </dgm:t>
    </dgm:pt>
    <dgm:pt modelId="{83AF442E-F236-4297-A59F-64964DA99791}">
      <dgm:prSet/>
      <dgm:spPr/>
      <dgm:t>
        <a:bodyPr/>
        <a:lstStyle/>
        <a:p>
          <a:r>
            <a:rPr lang="en-US"/>
            <a:t>Over 26 states in the country have Startup policies </a:t>
          </a:r>
        </a:p>
      </dgm:t>
    </dgm:pt>
    <dgm:pt modelId="{9235C8F1-B8EA-48E6-A8BE-3518D87C3435}" type="parTrans" cxnId="{6179BDC5-4148-445E-9B4E-C678D1A9779A}">
      <dgm:prSet/>
      <dgm:spPr/>
      <dgm:t>
        <a:bodyPr/>
        <a:lstStyle/>
        <a:p>
          <a:endParaRPr lang="en-US"/>
        </a:p>
      </dgm:t>
    </dgm:pt>
    <dgm:pt modelId="{63460B0F-5CF3-405F-BEEB-9041F978D0A5}" type="sibTrans" cxnId="{6179BDC5-4148-445E-9B4E-C678D1A9779A}">
      <dgm:prSet/>
      <dgm:spPr/>
      <dgm:t>
        <a:bodyPr/>
        <a:lstStyle/>
        <a:p>
          <a:endParaRPr lang="en-US"/>
        </a:p>
      </dgm:t>
    </dgm:pt>
    <dgm:pt modelId="{EFE42EBB-C8BD-4F57-8A3F-F6348B75013B}" type="pres">
      <dgm:prSet presAssocID="{F9B5AF26-EE57-43D5-BD98-F4925BD2F29B}" presName="vert0" presStyleCnt="0">
        <dgm:presLayoutVars>
          <dgm:dir/>
          <dgm:animOne val="branch"/>
          <dgm:animLvl val="lvl"/>
        </dgm:presLayoutVars>
      </dgm:prSet>
      <dgm:spPr/>
    </dgm:pt>
    <dgm:pt modelId="{D739F0B8-27A8-47E3-90B5-618BB3368E7F}" type="pres">
      <dgm:prSet presAssocID="{B7739654-C55F-4A5B-B760-ED2C1D1E7F8B}" presName="thickLine" presStyleLbl="alignNode1" presStyleIdx="0" presStyleCnt="10"/>
      <dgm:spPr/>
    </dgm:pt>
    <dgm:pt modelId="{98C4E515-A914-4AFF-BC16-FA972401A038}" type="pres">
      <dgm:prSet presAssocID="{B7739654-C55F-4A5B-B760-ED2C1D1E7F8B}" presName="horz1" presStyleCnt="0"/>
      <dgm:spPr/>
    </dgm:pt>
    <dgm:pt modelId="{198B2161-32CD-4B51-9BBA-49C6411B3764}" type="pres">
      <dgm:prSet presAssocID="{B7739654-C55F-4A5B-B760-ED2C1D1E7F8B}" presName="tx1" presStyleLbl="revTx" presStyleIdx="0" presStyleCnt="10"/>
      <dgm:spPr/>
    </dgm:pt>
    <dgm:pt modelId="{50CCBD29-BC61-4AD8-9E87-C565BDF395C4}" type="pres">
      <dgm:prSet presAssocID="{B7739654-C55F-4A5B-B760-ED2C1D1E7F8B}" presName="vert1" presStyleCnt="0"/>
      <dgm:spPr/>
    </dgm:pt>
    <dgm:pt modelId="{FAF3FAD3-6589-4156-9129-5705EDE98C30}" type="pres">
      <dgm:prSet presAssocID="{1FBACDE8-AB1B-497B-9D4F-0CF65609890A}" presName="thickLine" presStyleLbl="alignNode1" presStyleIdx="1" presStyleCnt="10"/>
      <dgm:spPr/>
    </dgm:pt>
    <dgm:pt modelId="{D1E64381-8FA6-4EF5-BE6F-343D6C7C2D94}" type="pres">
      <dgm:prSet presAssocID="{1FBACDE8-AB1B-497B-9D4F-0CF65609890A}" presName="horz1" presStyleCnt="0"/>
      <dgm:spPr/>
    </dgm:pt>
    <dgm:pt modelId="{2907162A-4F78-4296-A0F6-65FEC6961B94}" type="pres">
      <dgm:prSet presAssocID="{1FBACDE8-AB1B-497B-9D4F-0CF65609890A}" presName="tx1" presStyleLbl="revTx" presStyleIdx="1" presStyleCnt="10"/>
      <dgm:spPr/>
    </dgm:pt>
    <dgm:pt modelId="{1970FD58-671A-4E28-AEC8-D05BD1CF428D}" type="pres">
      <dgm:prSet presAssocID="{1FBACDE8-AB1B-497B-9D4F-0CF65609890A}" presName="vert1" presStyleCnt="0"/>
      <dgm:spPr/>
    </dgm:pt>
    <dgm:pt modelId="{C6C85AE5-E799-44E0-BF0D-3A2494E798BF}" type="pres">
      <dgm:prSet presAssocID="{5570C0F0-2591-49E1-B517-918A025CEEF6}" presName="thickLine" presStyleLbl="alignNode1" presStyleIdx="2" presStyleCnt="10"/>
      <dgm:spPr/>
    </dgm:pt>
    <dgm:pt modelId="{632B416F-5E2D-48F8-AE3D-D53CD03336E7}" type="pres">
      <dgm:prSet presAssocID="{5570C0F0-2591-49E1-B517-918A025CEEF6}" presName="horz1" presStyleCnt="0"/>
      <dgm:spPr/>
    </dgm:pt>
    <dgm:pt modelId="{0EDF0457-5BBE-422E-BAD6-D9FEBCDCC2D7}" type="pres">
      <dgm:prSet presAssocID="{5570C0F0-2591-49E1-B517-918A025CEEF6}" presName="tx1" presStyleLbl="revTx" presStyleIdx="2" presStyleCnt="10"/>
      <dgm:spPr/>
    </dgm:pt>
    <dgm:pt modelId="{DD9AAD19-5764-4AB4-9F34-CA5D91C1F742}" type="pres">
      <dgm:prSet presAssocID="{5570C0F0-2591-49E1-B517-918A025CEEF6}" presName="vert1" presStyleCnt="0"/>
      <dgm:spPr/>
    </dgm:pt>
    <dgm:pt modelId="{ECE290C3-DF9E-4195-8F7F-B1186AAD3E30}" type="pres">
      <dgm:prSet presAssocID="{D562E8CF-BE48-4F93-BECF-A6B72C02C5A7}" presName="thickLine" presStyleLbl="alignNode1" presStyleIdx="3" presStyleCnt="10"/>
      <dgm:spPr/>
    </dgm:pt>
    <dgm:pt modelId="{6BCB5B9B-364A-4F2D-902D-3364E8BC2C47}" type="pres">
      <dgm:prSet presAssocID="{D562E8CF-BE48-4F93-BECF-A6B72C02C5A7}" presName="horz1" presStyleCnt="0"/>
      <dgm:spPr/>
    </dgm:pt>
    <dgm:pt modelId="{666178D6-D3A2-43B0-B809-4C7BD16F6B6C}" type="pres">
      <dgm:prSet presAssocID="{D562E8CF-BE48-4F93-BECF-A6B72C02C5A7}" presName="tx1" presStyleLbl="revTx" presStyleIdx="3" presStyleCnt="10"/>
      <dgm:spPr/>
    </dgm:pt>
    <dgm:pt modelId="{F6E12490-1D65-4F08-95E9-5B8CCABD6C77}" type="pres">
      <dgm:prSet presAssocID="{D562E8CF-BE48-4F93-BECF-A6B72C02C5A7}" presName="vert1" presStyleCnt="0"/>
      <dgm:spPr/>
    </dgm:pt>
    <dgm:pt modelId="{89263512-4ECD-45E8-9E3F-D2F007E0A8B0}" type="pres">
      <dgm:prSet presAssocID="{D23CF13A-946C-4F97-AABE-8B2E6B4B6F5B}" presName="thickLine" presStyleLbl="alignNode1" presStyleIdx="4" presStyleCnt="10"/>
      <dgm:spPr/>
    </dgm:pt>
    <dgm:pt modelId="{86D4DAA6-0291-4D7D-B674-D91F81E02310}" type="pres">
      <dgm:prSet presAssocID="{D23CF13A-946C-4F97-AABE-8B2E6B4B6F5B}" presName="horz1" presStyleCnt="0"/>
      <dgm:spPr/>
    </dgm:pt>
    <dgm:pt modelId="{FF688E45-05ED-415B-B6FC-42BA8A190F28}" type="pres">
      <dgm:prSet presAssocID="{D23CF13A-946C-4F97-AABE-8B2E6B4B6F5B}" presName="tx1" presStyleLbl="revTx" presStyleIdx="4" presStyleCnt="10"/>
      <dgm:spPr/>
    </dgm:pt>
    <dgm:pt modelId="{AA64B717-2ABE-407C-9473-C35CCD66DFDE}" type="pres">
      <dgm:prSet presAssocID="{D23CF13A-946C-4F97-AABE-8B2E6B4B6F5B}" presName="vert1" presStyleCnt="0"/>
      <dgm:spPr/>
    </dgm:pt>
    <dgm:pt modelId="{FDB5407D-623B-4923-B2B2-70537FB50D95}" type="pres">
      <dgm:prSet presAssocID="{C02A7870-322B-41EE-8D40-08913D632F99}" presName="thickLine" presStyleLbl="alignNode1" presStyleIdx="5" presStyleCnt="10"/>
      <dgm:spPr/>
    </dgm:pt>
    <dgm:pt modelId="{BFDCDA00-7C07-4B37-BD5D-C8ED43A025DA}" type="pres">
      <dgm:prSet presAssocID="{C02A7870-322B-41EE-8D40-08913D632F99}" presName="horz1" presStyleCnt="0"/>
      <dgm:spPr/>
    </dgm:pt>
    <dgm:pt modelId="{1940828C-D67B-4509-827C-AA32770522E8}" type="pres">
      <dgm:prSet presAssocID="{C02A7870-322B-41EE-8D40-08913D632F99}" presName="tx1" presStyleLbl="revTx" presStyleIdx="5" presStyleCnt="10"/>
      <dgm:spPr/>
    </dgm:pt>
    <dgm:pt modelId="{6E010980-3BDE-469F-9EBC-2DF79E48341E}" type="pres">
      <dgm:prSet presAssocID="{C02A7870-322B-41EE-8D40-08913D632F99}" presName="vert1" presStyleCnt="0"/>
      <dgm:spPr/>
    </dgm:pt>
    <dgm:pt modelId="{5A8CB6D3-7AA9-4574-9D5C-F28148CEDCB1}" type="pres">
      <dgm:prSet presAssocID="{EADCA242-BD4E-4E0F-AA37-A06F13C7B544}" presName="thickLine" presStyleLbl="alignNode1" presStyleIdx="6" presStyleCnt="10"/>
      <dgm:spPr/>
    </dgm:pt>
    <dgm:pt modelId="{4F57680A-1126-445A-AF6F-DAA41A157D7A}" type="pres">
      <dgm:prSet presAssocID="{EADCA242-BD4E-4E0F-AA37-A06F13C7B544}" presName="horz1" presStyleCnt="0"/>
      <dgm:spPr/>
    </dgm:pt>
    <dgm:pt modelId="{D331C936-702E-4D73-A8A6-F70475CEA26A}" type="pres">
      <dgm:prSet presAssocID="{EADCA242-BD4E-4E0F-AA37-A06F13C7B544}" presName="tx1" presStyleLbl="revTx" presStyleIdx="6" presStyleCnt="10"/>
      <dgm:spPr/>
    </dgm:pt>
    <dgm:pt modelId="{B6E9C558-542A-4D17-81C8-1E06D8DFD11E}" type="pres">
      <dgm:prSet presAssocID="{EADCA242-BD4E-4E0F-AA37-A06F13C7B544}" presName="vert1" presStyleCnt="0"/>
      <dgm:spPr/>
    </dgm:pt>
    <dgm:pt modelId="{2C828C72-2F18-42D7-9ED0-3C688AD3927F}" type="pres">
      <dgm:prSet presAssocID="{F2F791B5-6309-48CA-BD58-C76315A3CC9D}" presName="thickLine" presStyleLbl="alignNode1" presStyleIdx="7" presStyleCnt="10"/>
      <dgm:spPr/>
    </dgm:pt>
    <dgm:pt modelId="{6C57F19E-6E13-4AB9-AEFA-937D115EA9D0}" type="pres">
      <dgm:prSet presAssocID="{F2F791B5-6309-48CA-BD58-C76315A3CC9D}" presName="horz1" presStyleCnt="0"/>
      <dgm:spPr/>
    </dgm:pt>
    <dgm:pt modelId="{F8AADB06-992C-48BC-949F-1413611164F4}" type="pres">
      <dgm:prSet presAssocID="{F2F791B5-6309-48CA-BD58-C76315A3CC9D}" presName="tx1" presStyleLbl="revTx" presStyleIdx="7" presStyleCnt="10"/>
      <dgm:spPr/>
    </dgm:pt>
    <dgm:pt modelId="{BFB7EC0B-ADD5-40D2-8DA6-84723F3EC999}" type="pres">
      <dgm:prSet presAssocID="{F2F791B5-6309-48CA-BD58-C76315A3CC9D}" presName="vert1" presStyleCnt="0"/>
      <dgm:spPr/>
    </dgm:pt>
    <dgm:pt modelId="{35FCFB94-D601-4AF6-9F3B-EF2138AC8597}" type="pres">
      <dgm:prSet presAssocID="{C3A5D5E9-73D2-4672-88D0-0A4A3408DA4A}" presName="thickLine" presStyleLbl="alignNode1" presStyleIdx="8" presStyleCnt="10"/>
      <dgm:spPr/>
    </dgm:pt>
    <dgm:pt modelId="{5E7E3F24-D9CE-4B37-ABB6-D75F5871FBA0}" type="pres">
      <dgm:prSet presAssocID="{C3A5D5E9-73D2-4672-88D0-0A4A3408DA4A}" presName="horz1" presStyleCnt="0"/>
      <dgm:spPr/>
    </dgm:pt>
    <dgm:pt modelId="{F76B601D-87CC-46E2-82BA-DADDFE2D678A}" type="pres">
      <dgm:prSet presAssocID="{C3A5D5E9-73D2-4672-88D0-0A4A3408DA4A}" presName="tx1" presStyleLbl="revTx" presStyleIdx="8" presStyleCnt="10"/>
      <dgm:spPr/>
    </dgm:pt>
    <dgm:pt modelId="{202884BB-08EE-4312-BBA3-46C5FB61EBCC}" type="pres">
      <dgm:prSet presAssocID="{C3A5D5E9-73D2-4672-88D0-0A4A3408DA4A}" presName="vert1" presStyleCnt="0"/>
      <dgm:spPr/>
    </dgm:pt>
    <dgm:pt modelId="{45728745-FD19-46E9-BA1E-9CDE2213FA21}" type="pres">
      <dgm:prSet presAssocID="{83AF442E-F236-4297-A59F-64964DA99791}" presName="thickLine" presStyleLbl="alignNode1" presStyleIdx="9" presStyleCnt="10"/>
      <dgm:spPr/>
    </dgm:pt>
    <dgm:pt modelId="{10C9AC39-F560-4C65-9B17-88BD21CAF508}" type="pres">
      <dgm:prSet presAssocID="{83AF442E-F236-4297-A59F-64964DA99791}" presName="horz1" presStyleCnt="0"/>
      <dgm:spPr/>
    </dgm:pt>
    <dgm:pt modelId="{F9585C9B-3704-4857-A338-4ABA55EB2289}" type="pres">
      <dgm:prSet presAssocID="{83AF442E-F236-4297-A59F-64964DA99791}" presName="tx1" presStyleLbl="revTx" presStyleIdx="9" presStyleCnt="10"/>
      <dgm:spPr/>
    </dgm:pt>
    <dgm:pt modelId="{7CF8327A-950B-4871-AB0F-775D2DC2E040}" type="pres">
      <dgm:prSet presAssocID="{83AF442E-F236-4297-A59F-64964DA99791}" presName="vert1" presStyleCnt="0"/>
      <dgm:spPr/>
    </dgm:pt>
  </dgm:ptLst>
  <dgm:cxnLst>
    <dgm:cxn modelId="{EC7B5006-035C-4610-A7D8-DE2FD7020581}" type="presOf" srcId="{D23CF13A-946C-4F97-AABE-8B2E6B4B6F5B}" destId="{FF688E45-05ED-415B-B6FC-42BA8A190F28}" srcOrd="0" destOrd="0" presId="urn:microsoft.com/office/officeart/2008/layout/LinedList"/>
    <dgm:cxn modelId="{7AEC9A0F-A513-409F-9AEF-56F3011468B8}" srcId="{F9B5AF26-EE57-43D5-BD98-F4925BD2F29B}" destId="{B7739654-C55F-4A5B-B760-ED2C1D1E7F8B}" srcOrd="0" destOrd="0" parTransId="{F7F87B7F-5AC3-4F8C-89E5-5A8FA8922407}" sibTransId="{EE28E54B-8A98-4D46-AADD-1E572C2A1B6A}"/>
    <dgm:cxn modelId="{8F6AA612-AA62-4C9D-A86D-AF246D105743}" type="presOf" srcId="{EADCA242-BD4E-4E0F-AA37-A06F13C7B544}" destId="{D331C936-702E-4D73-A8A6-F70475CEA26A}" srcOrd="0" destOrd="0" presId="urn:microsoft.com/office/officeart/2008/layout/LinedList"/>
    <dgm:cxn modelId="{4AF5282D-5508-4C2B-AD20-B4757EE9F2E7}" type="presOf" srcId="{5570C0F0-2591-49E1-B517-918A025CEEF6}" destId="{0EDF0457-5BBE-422E-BAD6-D9FEBCDCC2D7}" srcOrd="0" destOrd="0" presId="urn:microsoft.com/office/officeart/2008/layout/LinedList"/>
    <dgm:cxn modelId="{C8F4CC2D-D7F9-4EE6-8B42-A9EAC13F8F30}" type="presOf" srcId="{83AF442E-F236-4297-A59F-64964DA99791}" destId="{F9585C9B-3704-4857-A338-4ABA55EB2289}" srcOrd="0" destOrd="0" presId="urn:microsoft.com/office/officeart/2008/layout/LinedList"/>
    <dgm:cxn modelId="{07EC5535-7BF1-4EC2-A2AC-A306AD980A04}" srcId="{F9B5AF26-EE57-43D5-BD98-F4925BD2F29B}" destId="{C3A5D5E9-73D2-4672-88D0-0A4A3408DA4A}" srcOrd="8" destOrd="0" parTransId="{E3E9FB8B-2A11-48C5-B9AD-D312062F7D43}" sibTransId="{B2D870B0-3D33-410A-B1E5-82C2C9C6B4C5}"/>
    <dgm:cxn modelId="{38755437-BC6D-460D-AF83-1A054FCD37CF}" srcId="{F9B5AF26-EE57-43D5-BD98-F4925BD2F29B}" destId="{D23CF13A-946C-4F97-AABE-8B2E6B4B6F5B}" srcOrd="4" destOrd="0" parTransId="{24CAE980-FEA5-4ED5-A716-9FBA9FBFFC77}" sibTransId="{4BDC278A-C926-443F-B7AD-66BF87A4A76B}"/>
    <dgm:cxn modelId="{F627153A-FEC5-4DE1-9ADE-69DF16DDE89F}" srcId="{F9B5AF26-EE57-43D5-BD98-F4925BD2F29B}" destId="{1FBACDE8-AB1B-497B-9D4F-0CF65609890A}" srcOrd="1" destOrd="0" parTransId="{C66D5219-ACC4-4924-9282-FB9E7D17EE2D}" sibTransId="{1A97D1F2-7FE5-475F-8495-1256AF4B06E7}"/>
    <dgm:cxn modelId="{728F235B-0B09-4313-9555-0D1C98F0B0E2}" type="presOf" srcId="{F2F791B5-6309-48CA-BD58-C76315A3CC9D}" destId="{F8AADB06-992C-48BC-949F-1413611164F4}" srcOrd="0" destOrd="0" presId="urn:microsoft.com/office/officeart/2008/layout/LinedList"/>
    <dgm:cxn modelId="{3363846F-21F8-47A3-922A-DC3736411D03}" type="presOf" srcId="{D562E8CF-BE48-4F93-BECF-A6B72C02C5A7}" destId="{666178D6-D3A2-43B0-B809-4C7BD16F6B6C}" srcOrd="0" destOrd="0" presId="urn:microsoft.com/office/officeart/2008/layout/LinedList"/>
    <dgm:cxn modelId="{3CC22D52-F70D-435F-B272-672C47E0CA96}" type="presOf" srcId="{F9B5AF26-EE57-43D5-BD98-F4925BD2F29B}" destId="{EFE42EBB-C8BD-4F57-8A3F-F6348B75013B}" srcOrd="0" destOrd="0" presId="urn:microsoft.com/office/officeart/2008/layout/LinedList"/>
    <dgm:cxn modelId="{13FC698D-0D15-45D3-8EFB-69D34DF43531}" type="presOf" srcId="{1FBACDE8-AB1B-497B-9D4F-0CF65609890A}" destId="{2907162A-4F78-4296-A0F6-65FEC6961B94}" srcOrd="0" destOrd="0" presId="urn:microsoft.com/office/officeart/2008/layout/LinedList"/>
    <dgm:cxn modelId="{1598759A-113D-4AED-9875-6825CEAB6979}" srcId="{F9B5AF26-EE57-43D5-BD98-F4925BD2F29B}" destId="{D562E8CF-BE48-4F93-BECF-A6B72C02C5A7}" srcOrd="3" destOrd="0" parTransId="{6BFCA229-1572-48EE-93C1-B16AA5819E94}" sibTransId="{A2CF5B9F-F3AC-46A7-9C72-8383A313CD9C}"/>
    <dgm:cxn modelId="{933C5FA6-96A7-4284-B74D-92375294CA41}" srcId="{F9B5AF26-EE57-43D5-BD98-F4925BD2F29B}" destId="{5570C0F0-2591-49E1-B517-918A025CEEF6}" srcOrd="2" destOrd="0" parTransId="{03671EC0-288A-4701-9B21-2FF5887C23CA}" sibTransId="{27F74FFB-381C-430E-9D62-7CC26A2E20DD}"/>
    <dgm:cxn modelId="{0835E2B5-D963-421D-89ED-10EFC3D4F094}" srcId="{F9B5AF26-EE57-43D5-BD98-F4925BD2F29B}" destId="{EADCA242-BD4E-4E0F-AA37-A06F13C7B544}" srcOrd="6" destOrd="0" parTransId="{5A850E4B-6C24-4D84-B3C9-2A74599E0E5F}" sibTransId="{D707F37B-F5E3-4A2A-9C78-849A75D78059}"/>
    <dgm:cxn modelId="{6179BDC5-4148-445E-9B4E-C678D1A9779A}" srcId="{F9B5AF26-EE57-43D5-BD98-F4925BD2F29B}" destId="{83AF442E-F236-4297-A59F-64964DA99791}" srcOrd="9" destOrd="0" parTransId="{9235C8F1-B8EA-48E6-A8BE-3518D87C3435}" sibTransId="{63460B0F-5CF3-405F-BEEB-9041F978D0A5}"/>
    <dgm:cxn modelId="{6E6788C6-2942-44E0-9C80-0C37C384AD20}" type="presOf" srcId="{C3A5D5E9-73D2-4672-88D0-0A4A3408DA4A}" destId="{F76B601D-87CC-46E2-82BA-DADDFE2D678A}" srcOrd="0" destOrd="0" presId="urn:microsoft.com/office/officeart/2008/layout/LinedList"/>
    <dgm:cxn modelId="{3FC496D0-0C54-49F0-9020-E3F9E7246EF3}" srcId="{F9B5AF26-EE57-43D5-BD98-F4925BD2F29B}" destId="{C02A7870-322B-41EE-8D40-08913D632F99}" srcOrd="5" destOrd="0" parTransId="{0CFC32A5-9046-4540-9D93-066281D6D54B}" sibTransId="{75BFC1FB-FE20-4FE9-8489-8B4F69726865}"/>
    <dgm:cxn modelId="{62D9A1D6-969F-410B-95D2-1DBB015EDB20}" type="presOf" srcId="{B7739654-C55F-4A5B-B760-ED2C1D1E7F8B}" destId="{198B2161-32CD-4B51-9BBA-49C6411B3764}" srcOrd="0" destOrd="0" presId="urn:microsoft.com/office/officeart/2008/layout/LinedList"/>
    <dgm:cxn modelId="{E75601D9-4585-4C3E-8FB5-DDA6BD80EEFD}" type="presOf" srcId="{C02A7870-322B-41EE-8D40-08913D632F99}" destId="{1940828C-D67B-4509-827C-AA32770522E8}" srcOrd="0" destOrd="0" presId="urn:microsoft.com/office/officeart/2008/layout/LinedList"/>
    <dgm:cxn modelId="{DF050DF1-FAAF-4C83-9E42-D9A343D63A52}" srcId="{F9B5AF26-EE57-43D5-BD98-F4925BD2F29B}" destId="{F2F791B5-6309-48CA-BD58-C76315A3CC9D}" srcOrd="7" destOrd="0" parTransId="{73C1636E-F170-4DB4-9F70-4C1188B4450D}" sibTransId="{85197D6B-092B-4C02-8FA5-1A1274D2D21D}"/>
    <dgm:cxn modelId="{3A41A3F5-1CD7-46DF-A2D2-453E820EC8AC}" type="presParOf" srcId="{EFE42EBB-C8BD-4F57-8A3F-F6348B75013B}" destId="{D739F0B8-27A8-47E3-90B5-618BB3368E7F}" srcOrd="0" destOrd="0" presId="urn:microsoft.com/office/officeart/2008/layout/LinedList"/>
    <dgm:cxn modelId="{50B66CF3-2347-4F97-AED3-CE9992BE4048}" type="presParOf" srcId="{EFE42EBB-C8BD-4F57-8A3F-F6348B75013B}" destId="{98C4E515-A914-4AFF-BC16-FA972401A038}" srcOrd="1" destOrd="0" presId="urn:microsoft.com/office/officeart/2008/layout/LinedList"/>
    <dgm:cxn modelId="{E66AFDCD-4806-4C94-B6C6-E34BD04AB356}" type="presParOf" srcId="{98C4E515-A914-4AFF-BC16-FA972401A038}" destId="{198B2161-32CD-4B51-9BBA-49C6411B3764}" srcOrd="0" destOrd="0" presId="urn:microsoft.com/office/officeart/2008/layout/LinedList"/>
    <dgm:cxn modelId="{AA1E3A59-17B7-4844-A6B9-99DB8FE97B49}" type="presParOf" srcId="{98C4E515-A914-4AFF-BC16-FA972401A038}" destId="{50CCBD29-BC61-4AD8-9E87-C565BDF395C4}" srcOrd="1" destOrd="0" presId="urn:microsoft.com/office/officeart/2008/layout/LinedList"/>
    <dgm:cxn modelId="{A2D2CB0B-C2A5-46F0-9417-9CB94C66A5AD}" type="presParOf" srcId="{EFE42EBB-C8BD-4F57-8A3F-F6348B75013B}" destId="{FAF3FAD3-6589-4156-9129-5705EDE98C30}" srcOrd="2" destOrd="0" presId="urn:microsoft.com/office/officeart/2008/layout/LinedList"/>
    <dgm:cxn modelId="{679FFA69-CA8F-470A-8847-0753C2119836}" type="presParOf" srcId="{EFE42EBB-C8BD-4F57-8A3F-F6348B75013B}" destId="{D1E64381-8FA6-4EF5-BE6F-343D6C7C2D94}" srcOrd="3" destOrd="0" presId="urn:microsoft.com/office/officeart/2008/layout/LinedList"/>
    <dgm:cxn modelId="{463D6DEF-BC8C-4081-AAEC-36218FEB1EB9}" type="presParOf" srcId="{D1E64381-8FA6-4EF5-BE6F-343D6C7C2D94}" destId="{2907162A-4F78-4296-A0F6-65FEC6961B94}" srcOrd="0" destOrd="0" presId="urn:microsoft.com/office/officeart/2008/layout/LinedList"/>
    <dgm:cxn modelId="{EDAA1F62-0FE1-4A12-AD76-2E973C176A0F}" type="presParOf" srcId="{D1E64381-8FA6-4EF5-BE6F-343D6C7C2D94}" destId="{1970FD58-671A-4E28-AEC8-D05BD1CF428D}" srcOrd="1" destOrd="0" presId="urn:microsoft.com/office/officeart/2008/layout/LinedList"/>
    <dgm:cxn modelId="{123E1948-F703-48D5-BEC7-1675FEED2C7C}" type="presParOf" srcId="{EFE42EBB-C8BD-4F57-8A3F-F6348B75013B}" destId="{C6C85AE5-E799-44E0-BF0D-3A2494E798BF}" srcOrd="4" destOrd="0" presId="urn:microsoft.com/office/officeart/2008/layout/LinedList"/>
    <dgm:cxn modelId="{CE12EA9B-AA1F-4943-94A5-3B3284D702A9}" type="presParOf" srcId="{EFE42EBB-C8BD-4F57-8A3F-F6348B75013B}" destId="{632B416F-5E2D-48F8-AE3D-D53CD03336E7}" srcOrd="5" destOrd="0" presId="urn:microsoft.com/office/officeart/2008/layout/LinedList"/>
    <dgm:cxn modelId="{CAD4D046-4ADF-4EFD-AFC2-F2DFFCA4A598}" type="presParOf" srcId="{632B416F-5E2D-48F8-AE3D-D53CD03336E7}" destId="{0EDF0457-5BBE-422E-BAD6-D9FEBCDCC2D7}" srcOrd="0" destOrd="0" presId="urn:microsoft.com/office/officeart/2008/layout/LinedList"/>
    <dgm:cxn modelId="{844F2FC0-750F-4E45-8CF3-CA13566A131B}" type="presParOf" srcId="{632B416F-5E2D-48F8-AE3D-D53CD03336E7}" destId="{DD9AAD19-5764-4AB4-9F34-CA5D91C1F742}" srcOrd="1" destOrd="0" presId="urn:microsoft.com/office/officeart/2008/layout/LinedList"/>
    <dgm:cxn modelId="{813540BC-EAB7-443F-A464-A2761A3F8B0C}" type="presParOf" srcId="{EFE42EBB-C8BD-4F57-8A3F-F6348B75013B}" destId="{ECE290C3-DF9E-4195-8F7F-B1186AAD3E30}" srcOrd="6" destOrd="0" presId="urn:microsoft.com/office/officeart/2008/layout/LinedList"/>
    <dgm:cxn modelId="{12B83A03-C1AD-4FA4-BD52-27124E558090}" type="presParOf" srcId="{EFE42EBB-C8BD-4F57-8A3F-F6348B75013B}" destId="{6BCB5B9B-364A-4F2D-902D-3364E8BC2C47}" srcOrd="7" destOrd="0" presId="urn:microsoft.com/office/officeart/2008/layout/LinedList"/>
    <dgm:cxn modelId="{9532AD5D-73D7-4D7B-8D40-F17915B0BF72}" type="presParOf" srcId="{6BCB5B9B-364A-4F2D-902D-3364E8BC2C47}" destId="{666178D6-D3A2-43B0-B809-4C7BD16F6B6C}" srcOrd="0" destOrd="0" presId="urn:microsoft.com/office/officeart/2008/layout/LinedList"/>
    <dgm:cxn modelId="{D7D85051-D8C8-4CBD-91D5-FD531DF855A3}" type="presParOf" srcId="{6BCB5B9B-364A-4F2D-902D-3364E8BC2C47}" destId="{F6E12490-1D65-4F08-95E9-5B8CCABD6C77}" srcOrd="1" destOrd="0" presId="urn:microsoft.com/office/officeart/2008/layout/LinedList"/>
    <dgm:cxn modelId="{F5C64C59-63C6-484A-840F-489DC0B70120}" type="presParOf" srcId="{EFE42EBB-C8BD-4F57-8A3F-F6348B75013B}" destId="{89263512-4ECD-45E8-9E3F-D2F007E0A8B0}" srcOrd="8" destOrd="0" presId="urn:microsoft.com/office/officeart/2008/layout/LinedList"/>
    <dgm:cxn modelId="{84C933D4-5E42-4BAC-9BAE-791890B551F6}" type="presParOf" srcId="{EFE42EBB-C8BD-4F57-8A3F-F6348B75013B}" destId="{86D4DAA6-0291-4D7D-B674-D91F81E02310}" srcOrd="9" destOrd="0" presId="urn:microsoft.com/office/officeart/2008/layout/LinedList"/>
    <dgm:cxn modelId="{1969C22B-AA16-44CF-BBF2-43EF479D5F51}" type="presParOf" srcId="{86D4DAA6-0291-4D7D-B674-D91F81E02310}" destId="{FF688E45-05ED-415B-B6FC-42BA8A190F28}" srcOrd="0" destOrd="0" presId="urn:microsoft.com/office/officeart/2008/layout/LinedList"/>
    <dgm:cxn modelId="{BDE17959-FFFA-4BDE-A4DD-C57D81BF396C}" type="presParOf" srcId="{86D4DAA6-0291-4D7D-B674-D91F81E02310}" destId="{AA64B717-2ABE-407C-9473-C35CCD66DFDE}" srcOrd="1" destOrd="0" presId="urn:microsoft.com/office/officeart/2008/layout/LinedList"/>
    <dgm:cxn modelId="{5A83A7DD-9171-4F73-BB18-8FDE6591BEF0}" type="presParOf" srcId="{EFE42EBB-C8BD-4F57-8A3F-F6348B75013B}" destId="{FDB5407D-623B-4923-B2B2-70537FB50D95}" srcOrd="10" destOrd="0" presId="urn:microsoft.com/office/officeart/2008/layout/LinedList"/>
    <dgm:cxn modelId="{28E96270-5C9F-40F4-AD5F-1FF6546999B4}" type="presParOf" srcId="{EFE42EBB-C8BD-4F57-8A3F-F6348B75013B}" destId="{BFDCDA00-7C07-4B37-BD5D-C8ED43A025DA}" srcOrd="11" destOrd="0" presId="urn:microsoft.com/office/officeart/2008/layout/LinedList"/>
    <dgm:cxn modelId="{98E33ADD-A1D9-4CD1-BA52-4946E836D0AE}" type="presParOf" srcId="{BFDCDA00-7C07-4B37-BD5D-C8ED43A025DA}" destId="{1940828C-D67B-4509-827C-AA32770522E8}" srcOrd="0" destOrd="0" presId="urn:microsoft.com/office/officeart/2008/layout/LinedList"/>
    <dgm:cxn modelId="{F128B11B-EF7A-4013-BF70-F80C9997F79E}" type="presParOf" srcId="{BFDCDA00-7C07-4B37-BD5D-C8ED43A025DA}" destId="{6E010980-3BDE-469F-9EBC-2DF79E48341E}" srcOrd="1" destOrd="0" presId="urn:microsoft.com/office/officeart/2008/layout/LinedList"/>
    <dgm:cxn modelId="{4F454EDF-54C1-4E58-AC56-9367BC968359}" type="presParOf" srcId="{EFE42EBB-C8BD-4F57-8A3F-F6348B75013B}" destId="{5A8CB6D3-7AA9-4574-9D5C-F28148CEDCB1}" srcOrd="12" destOrd="0" presId="urn:microsoft.com/office/officeart/2008/layout/LinedList"/>
    <dgm:cxn modelId="{D3961D92-591F-4FFD-A887-F8B8ED3750A0}" type="presParOf" srcId="{EFE42EBB-C8BD-4F57-8A3F-F6348B75013B}" destId="{4F57680A-1126-445A-AF6F-DAA41A157D7A}" srcOrd="13" destOrd="0" presId="urn:microsoft.com/office/officeart/2008/layout/LinedList"/>
    <dgm:cxn modelId="{01F286FE-F5BB-4E04-8E24-2F1668A5C07B}" type="presParOf" srcId="{4F57680A-1126-445A-AF6F-DAA41A157D7A}" destId="{D331C936-702E-4D73-A8A6-F70475CEA26A}" srcOrd="0" destOrd="0" presId="urn:microsoft.com/office/officeart/2008/layout/LinedList"/>
    <dgm:cxn modelId="{4EEB7D35-E1E1-4B08-A0B9-0F134754B1AB}" type="presParOf" srcId="{4F57680A-1126-445A-AF6F-DAA41A157D7A}" destId="{B6E9C558-542A-4D17-81C8-1E06D8DFD11E}" srcOrd="1" destOrd="0" presId="urn:microsoft.com/office/officeart/2008/layout/LinedList"/>
    <dgm:cxn modelId="{FB03C630-BC01-48B1-8937-732C90B18825}" type="presParOf" srcId="{EFE42EBB-C8BD-4F57-8A3F-F6348B75013B}" destId="{2C828C72-2F18-42D7-9ED0-3C688AD3927F}" srcOrd="14" destOrd="0" presId="urn:microsoft.com/office/officeart/2008/layout/LinedList"/>
    <dgm:cxn modelId="{8D389A47-6185-4A7C-8AA5-F4D70900E7B5}" type="presParOf" srcId="{EFE42EBB-C8BD-4F57-8A3F-F6348B75013B}" destId="{6C57F19E-6E13-4AB9-AEFA-937D115EA9D0}" srcOrd="15" destOrd="0" presId="urn:microsoft.com/office/officeart/2008/layout/LinedList"/>
    <dgm:cxn modelId="{F14ACEAF-78F4-49A4-BCDE-9A8EF1E373B4}" type="presParOf" srcId="{6C57F19E-6E13-4AB9-AEFA-937D115EA9D0}" destId="{F8AADB06-992C-48BC-949F-1413611164F4}" srcOrd="0" destOrd="0" presId="urn:microsoft.com/office/officeart/2008/layout/LinedList"/>
    <dgm:cxn modelId="{C9109363-AE36-461C-AB48-0EAC57B37B39}" type="presParOf" srcId="{6C57F19E-6E13-4AB9-AEFA-937D115EA9D0}" destId="{BFB7EC0B-ADD5-40D2-8DA6-84723F3EC999}" srcOrd="1" destOrd="0" presId="urn:microsoft.com/office/officeart/2008/layout/LinedList"/>
    <dgm:cxn modelId="{B93815AF-7108-4E5C-8AAB-68B2D7100BB8}" type="presParOf" srcId="{EFE42EBB-C8BD-4F57-8A3F-F6348B75013B}" destId="{35FCFB94-D601-4AF6-9F3B-EF2138AC8597}" srcOrd="16" destOrd="0" presId="urn:microsoft.com/office/officeart/2008/layout/LinedList"/>
    <dgm:cxn modelId="{63566C66-9AB1-4CDF-9C10-9B54BF3E4B41}" type="presParOf" srcId="{EFE42EBB-C8BD-4F57-8A3F-F6348B75013B}" destId="{5E7E3F24-D9CE-4B37-ABB6-D75F5871FBA0}" srcOrd="17" destOrd="0" presId="urn:microsoft.com/office/officeart/2008/layout/LinedList"/>
    <dgm:cxn modelId="{B1D985A2-5B62-41E6-9271-DF2556233529}" type="presParOf" srcId="{5E7E3F24-D9CE-4B37-ABB6-D75F5871FBA0}" destId="{F76B601D-87CC-46E2-82BA-DADDFE2D678A}" srcOrd="0" destOrd="0" presId="urn:microsoft.com/office/officeart/2008/layout/LinedList"/>
    <dgm:cxn modelId="{E3FD4540-B457-4642-873E-AF2EF2C486AB}" type="presParOf" srcId="{5E7E3F24-D9CE-4B37-ABB6-D75F5871FBA0}" destId="{202884BB-08EE-4312-BBA3-46C5FB61EBCC}" srcOrd="1" destOrd="0" presId="urn:microsoft.com/office/officeart/2008/layout/LinedList"/>
    <dgm:cxn modelId="{D5A608F9-3059-461A-95BF-163507F4D2CC}" type="presParOf" srcId="{EFE42EBB-C8BD-4F57-8A3F-F6348B75013B}" destId="{45728745-FD19-46E9-BA1E-9CDE2213FA21}" srcOrd="18" destOrd="0" presId="urn:microsoft.com/office/officeart/2008/layout/LinedList"/>
    <dgm:cxn modelId="{723E2EA2-CB0A-4BC4-AD71-DC8132BC78AB}" type="presParOf" srcId="{EFE42EBB-C8BD-4F57-8A3F-F6348B75013B}" destId="{10C9AC39-F560-4C65-9B17-88BD21CAF508}" srcOrd="19" destOrd="0" presId="urn:microsoft.com/office/officeart/2008/layout/LinedList"/>
    <dgm:cxn modelId="{B8BEEF8E-B4F8-4497-8BCF-4171F1BCE019}" type="presParOf" srcId="{10C9AC39-F560-4C65-9B17-88BD21CAF508}" destId="{F9585C9B-3704-4857-A338-4ABA55EB2289}" srcOrd="0" destOrd="0" presId="urn:microsoft.com/office/officeart/2008/layout/LinedList"/>
    <dgm:cxn modelId="{E66A8E70-9476-46C3-979F-398EC9AD55A6}" type="presParOf" srcId="{10C9AC39-F560-4C65-9B17-88BD21CAF508}" destId="{7CF8327A-950B-4871-AB0F-775D2DC2E04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3D4B8-35DA-4567-B148-EC2FF79175DE}">
      <dsp:nvSpPr>
        <dsp:cNvPr id="0" name=""/>
        <dsp:cNvSpPr/>
      </dsp:nvSpPr>
      <dsp:spPr>
        <a:xfrm>
          <a:off x="0" y="0"/>
          <a:ext cx="469773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ECE46F-B305-4185-B099-83DE667C1C84}">
      <dsp:nvSpPr>
        <dsp:cNvPr id="0" name=""/>
        <dsp:cNvSpPr/>
      </dsp:nvSpPr>
      <dsp:spPr>
        <a:xfrm>
          <a:off x="0" y="0"/>
          <a:ext cx="4697730" cy="275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India has the 3rd largest startup ecosystem in the world; expected to witness YoY growth of a consistent annual growth of 12-15%</a:t>
          </a:r>
        </a:p>
      </dsp:txBody>
      <dsp:txXfrm>
        <a:off x="0" y="0"/>
        <a:ext cx="4697730" cy="2752343"/>
      </dsp:txXfrm>
    </dsp:sp>
    <dsp:sp modelId="{5DE5CA00-5BF5-4CB1-831A-8F91F12AA7C5}">
      <dsp:nvSpPr>
        <dsp:cNvPr id="0" name=""/>
        <dsp:cNvSpPr/>
      </dsp:nvSpPr>
      <dsp:spPr>
        <a:xfrm>
          <a:off x="0" y="2752343"/>
          <a:ext cx="469773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B265E-CE68-47BA-95AC-1ADB1889CE6F}">
      <dsp:nvSpPr>
        <dsp:cNvPr id="0" name=""/>
        <dsp:cNvSpPr/>
      </dsp:nvSpPr>
      <dsp:spPr>
        <a:xfrm>
          <a:off x="0" y="2752343"/>
          <a:ext cx="4697730" cy="275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India has about 50,000 startups in India in 2018; around 8,900 – 9,300 of these are technology led startups 1300 new tech startups were born in 2019 alone implying there are 2-3 tech startups born every day.</a:t>
          </a:r>
        </a:p>
      </dsp:txBody>
      <dsp:txXfrm>
        <a:off x="0" y="2752343"/>
        <a:ext cx="4697730" cy="2752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A3AD2-074B-4AB2-90FF-4CAF89CF53AF}">
      <dsp:nvSpPr>
        <dsp:cNvPr id="0" name=""/>
        <dsp:cNvSpPr/>
      </dsp:nvSpPr>
      <dsp:spPr>
        <a:xfrm>
          <a:off x="0" y="0"/>
          <a:ext cx="3943350"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A9E1AC-2FE7-4460-9368-059B25C10652}">
      <dsp:nvSpPr>
        <dsp:cNvPr id="0" name=""/>
        <dsp:cNvSpPr/>
      </dsp:nvSpPr>
      <dsp:spPr>
        <a:xfrm>
          <a:off x="0" y="0"/>
          <a:ext cx="3943350" cy="137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pace of growth in the startup ecosystem has increased to 15% year-on-year in 2018, while the growth of the number of incubators and accelerators has grown to 11%</a:t>
          </a:r>
        </a:p>
      </dsp:txBody>
      <dsp:txXfrm>
        <a:off x="0" y="0"/>
        <a:ext cx="3943350" cy="1376171"/>
      </dsp:txXfrm>
    </dsp:sp>
    <dsp:sp modelId="{5FB17C79-FA5D-4F83-86F7-9E7B370BD69F}">
      <dsp:nvSpPr>
        <dsp:cNvPr id="0" name=""/>
        <dsp:cNvSpPr/>
      </dsp:nvSpPr>
      <dsp:spPr>
        <a:xfrm>
          <a:off x="0" y="1376171"/>
          <a:ext cx="3943350"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DC6E1-CD3F-4FB6-8CEB-44A479FF5186}">
      <dsp:nvSpPr>
        <dsp:cNvPr id="0" name=""/>
        <dsp:cNvSpPr/>
      </dsp:nvSpPr>
      <dsp:spPr>
        <a:xfrm>
          <a:off x="0" y="1376171"/>
          <a:ext cx="3943350" cy="137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Significantly, the number of women entrepreneurs stood at 14%, up from 10% and 11% in the previous two years.</a:t>
          </a:r>
        </a:p>
      </dsp:txBody>
      <dsp:txXfrm>
        <a:off x="0" y="1376171"/>
        <a:ext cx="3943350" cy="1376171"/>
      </dsp:txXfrm>
    </dsp:sp>
    <dsp:sp modelId="{72060492-0BD0-477C-85F5-4E870E8FEFAF}">
      <dsp:nvSpPr>
        <dsp:cNvPr id="0" name=""/>
        <dsp:cNvSpPr/>
      </dsp:nvSpPr>
      <dsp:spPr>
        <a:xfrm>
          <a:off x="0" y="2752343"/>
          <a:ext cx="3943350"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AD5AC8-2EAC-4934-AD58-AED1B729EF1B}">
      <dsp:nvSpPr>
        <dsp:cNvPr id="0" name=""/>
        <dsp:cNvSpPr/>
      </dsp:nvSpPr>
      <dsp:spPr>
        <a:xfrm>
          <a:off x="0" y="2752343"/>
          <a:ext cx="3943350" cy="137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Startups in the country have been able to create an estimated 40,000 new jobs over the year, taking the total jobs in the start-up ecosystem to 1.6-1.7 lakh</a:t>
          </a:r>
        </a:p>
      </dsp:txBody>
      <dsp:txXfrm>
        <a:off x="0" y="2752343"/>
        <a:ext cx="3943350" cy="1376171"/>
      </dsp:txXfrm>
    </dsp:sp>
    <dsp:sp modelId="{A6CD19BD-A397-40C2-9D3C-AAFE42A030F1}">
      <dsp:nvSpPr>
        <dsp:cNvPr id="0" name=""/>
        <dsp:cNvSpPr/>
      </dsp:nvSpPr>
      <dsp:spPr>
        <a:xfrm>
          <a:off x="0" y="4128515"/>
          <a:ext cx="3943350"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C7633B-485B-4BA9-81DD-2747FBA428C6}">
      <dsp:nvSpPr>
        <dsp:cNvPr id="0" name=""/>
        <dsp:cNvSpPr/>
      </dsp:nvSpPr>
      <dsp:spPr>
        <a:xfrm>
          <a:off x="0" y="4128515"/>
          <a:ext cx="3943350" cy="137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Bangalore has been listed within the world’s 20 leading startup cities in the 2019 Startup Genome Project ranking. It is also ranked as one of the world’s five fastest growing startup cities</a:t>
          </a:r>
        </a:p>
      </dsp:txBody>
      <dsp:txXfrm>
        <a:off x="0" y="4128515"/>
        <a:ext cx="3943350" cy="13761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9F0B8-27A8-47E3-90B5-618BB3368E7F}">
      <dsp:nvSpPr>
        <dsp:cNvPr id="0" name=""/>
        <dsp:cNvSpPr/>
      </dsp:nvSpPr>
      <dsp:spPr>
        <a:xfrm>
          <a:off x="0" y="531"/>
          <a:ext cx="78867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8B2161-32CD-4B51-9BBA-49C6411B3764}">
      <dsp:nvSpPr>
        <dsp:cNvPr id="0" name=""/>
        <dsp:cNvSpPr/>
      </dsp:nvSpPr>
      <dsp:spPr>
        <a:xfrm>
          <a:off x="0" y="531"/>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Corporate Connect: </a:t>
          </a:r>
        </a:p>
      </dsp:txBody>
      <dsp:txXfrm>
        <a:off x="0" y="531"/>
        <a:ext cx="7886700" cy="435027"/>
      </dsp:txXfrm>
    </dsp:sp>
    <dsp:sp modelId="{FAF3FAD3-6589-4156-9129-5705EDE98C30}">
      <dsp:nvSpPr>
        <dsp:cNvPr id="0" name=""/>
        <dsp:cNvSpPr/>
      </dsp:nvSpPr>
      <dsp:spPr>
        <a:xfrm>
          <a:off x="0" y="435558"/>
          <a:ext cx="78867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07162A-4F78-4296-A0F6-65FEC6961B94}">
      <dsp:nvSpPr>
        <dsp:cNvPr id="0" name=""/>
        <dsp:cNvSpPr/>
      </dsp:nvSpPr>
      <dsp:spPr>
        <a:xfrm>
          <a:off x="0" y="435558"/>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Enterprises are realizing the disruptive potential of start-ups and are thus, partnering/investing in them. Examples of corporate support:</a:t>
          </a:r>
        </a:p>
      </dsp:txBody>
      <dsp:txXfrm>
        <a:off x="0" y="435558"/>
        <a:ext cx="7886700" cy="435027"/>
      </dsp:txXfrm>
    </dsp:sp>
    <dsp:sp modelId="{C6C85AE5-E799-44E0-BF0D-3A2494E798BF}">
      <dsp:nvSpPr>
        <dsp:cNvPr id="0" name=""/>
        <dsp:cNvSpPr/>
      </dsp:nvSpPr>
      <dsp:spPr>
        <a:xfrm>
          <a:off x="0" y="870586"/>
          <a:ext cx="78867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DF0457-5BBE-422E-BAD6-D9FEBCDCC2D7}">
      <dsp:nvSpPr>
        <dsp:cNvPr id="0" name=""/>
        <dsp:cNvSpPr/>
      </dsp:nvSpPr>
      <dsp:spPr>
        <a:xfrm>
          <a:off x="0" y="870586"/>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Facebook in partnership with Startup India disbursed cash grants of $50,000 each to the top 5 selected startups</a:t>
          </a:r>
        </a:p>
      </dsp:txBody>
      <dsp:txXfrm>
        <a:off x="0" y="870586"/>
        <a:ext cx="7886700" cy="435027"/>
      </dsp:txXfrm>
    </dsp:sp>
    <dsp:sp modelId="{ECE290C3-DF9E-4195-8F7F-B1186AAD3E30}">
      <dsp:nvSpPr>
        <dsp:cNvPr id="0" name=""/>
        <dsp:cNvSpPr/>
      </dsp:nvSpPr>
      <dsp:spPr>
        <a:xfrm>
          <a:off x="0" y="1305613"/>
          <a:ext cx="78867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178D6-D3A2-43B0-B809-4C7BD16F6B6C}">
      <dsp:nvSpPr>
        <dsp:cNvPr id="0" name=""/>
        <dsp:cNvSpPr/>
      </dsp:nvSpPr>
      <dsp:spPr>
        <a:xfrm>
          <a:off x="0" y="1305613"/>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10000 Women program by Goldman Sachs is providing women entrepreneurs all around the world with a business and management education, mentoring and networking and access to capital. </a:t>
          </a:r>
        </a:p>
      </dsp:txBody>
      <dsp:txXfrm>
        <a:off x="0" y="1305613"/>
        <a:ext cx="7886700" cy="435027"/>
      </dsp:txXfrm>
    </dsp:sp>
    <dsp:sp modelId="{89263512-4ECD-45E8-9E3F-D2F007E0A8B0}">
      <dsp:nvSpPr>
        <dsp:cNvPr id="0" name=""/>
        <dsp:cNvSpPr/>
      </dsp:nvSpPr>
      <dsp:spPr>
        <a:xfrm>
          <a:off x="0" y="1740641"/>
          <a:ext cx="78867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688E45-05ED-415B-B6FC-42BA8A190F28}">
      <dsp:nvSpPr>
        <dsp:cNvPr id="0" name=""/>
        <dsp:cNvSpPr/>
      </dsp:nvSpPr>
      <dsp:spPr>
        <a:xfrm>
          <a:off x="0" y="1740641"/>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Microsoft Ventures Accelerator Program in India has recently picked up 16 startup</a:t>
          </a:r>
        </a:p>
      </dsp:txBody>
      <dsp:txXfrm>
        <a:off x="0" y="1740641"/>
        <a:ext cx="7886700" cy="435027"/>
      </dsp:txXfrm>
    </dsp:sp>
    <dsp:sp modelId="{FDB5407D-623B-4923-B2B2-70537FB50D95}">
      <dsp:nvSpPr>
        <dsp:cNvPr id="0" name=""/>
        <dsp:cNvSpPr/>
      </dsp:nvSpPr>
      <dsp:spPr>
        <a:xfrm>
          <a:off x="0" y="2175668"/>
          <a:ext cx="78867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40828C-D67B-4509-827C-AA32770522E8}">
      <dsp:nvSpPr>
        <dsp:cNvPr id="0" name=""/>
        <dsp:cNvSpPr/>
      </dsp:nvSpPr>
      <dsp:spPr>
        <a:xfrm>
          <a:off x="0" y="2175669"/>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Government Support: </a:t>
          </a:r>
        </a:p>
      </dsp:txBody>
      <dsp:txXfrm>
        <a:off x="0" y="2175669"/>
        <a:ext cx="7886700" cy="435027"/>
      </dsp:txXfrm>
    </dsp:sp>
    <dsp:sp modelId="{5A8CB6D3-7AA9-4574-9D5C-F28148CEDCB1}">
      <dsp:nvSpPr>
        <dsp:cNvPr id="0" name=""/>
        <dsp:cNvSpPr/>
      </dsp:nvSpPr>
      <dsp:spPr>
        <a:xfrm>
          <a:off x="0" y="2610696"/>
          <a:ext cx="78867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31C936-702E-4D73-A8A6-F70475CEA26A}">
      <dsp:nvSpPr>
        <dsp:cNvPr id="0" name=""/>
        <dsp:cNvSpPr/>
      </dsp:nvSpPr>
      <dsp:spPr>
        <a:xfrm>
          <a:off x="0" y="2610696"/>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Government of India is understanding the value of working with disruptive innovators across the value chain and using their innovations to improve public service delivery.</a:t>
          </a:r>
        </a:p>
      </dsp:txBody>
      <dsp:txXfrm>
        <a:off x="0" y="2610696"/>
        <a:ext cx="7886700" cy="435027"/>
      </dsp:txXfrm>
    </dsp:sp>
    <dsp:sp modelId="{2C828C72-2F18-42D7-9ED0-3C688AD3927F}">
      <dsp:nvSpPr>
        <dsp:cNvPr id="0" name=""/>
        <dsp:cNvSpPr/>
      </dsp:nvSpPr>
      <dsp:spPr>
        <a:xfrm>
          <a:off x="0" y="3045724"/>
          <a:ext cx="78867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AADB06-992C-48BC-949F-1413611164F4}">
      <dsp:nvSpPr>
        <dsp:cNvPr id="0" name=""/>
        <dsp:cNvSpPr/>
      </dsp:nvSpPr>
      <dsp:spPr>
        <a:xfrm>
          <a:off x="0" y="3045724"/>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Department of Animal Husbandary and Dairying has conducted a grand challenge in association with Startup India to award top startups in 5 categories 10 lakhs INR. </a:t>
          </a:r>
        </a:p>
      </dsp:txBody>
      <dsp:txXfrm>
        <a:off x="0" y="3045724"/>
        <a:ext cx="7886700" cy="435027"/>
      </dsp:txXfrm>
    </dsp:sp>
    <dsp:sp modelId="{35FCFB94-D601-4AF6-9F3B-EF2138AC8597}">
      <dsp:nvSpPr>
        <dsp:cNvPr id="0" name=""/>
        <dsp:cNvSpPr/>
      </dsp:nvSpPr>
      <dsp:spPr>
        <a:xfrm>
          <a:off x="0" y="3480751"/>
          <a:ext cx="78867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6B601D-87CC-46E2-82BA-DADDFE2D678A}">
      <dsp:nvSpPr>
        <dsp:cNvPr id="0" name=""/>
        <dsp:cNvSpPr/>
      </dsp:nvSpPr>
      <dsp:spPr>
        <a:xfrm>
          <a:off x="0" y="3480751"/>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Small Industries Development Bank of India has launched a scheme to provide assistance to existing Small and Medium Businesses in need of capital for growth</a:t>
          </a:r>
        </a:p>
      </dsp:txBody>
      <dsp:txXfrm>
        <a:off x="0" y="3480751"/>
        <a:ext cx="7886700" cy="435027"/>
      </dsp:txXfrm>
    </dsp:sp>
    <dsp:sp modelId="{45728745-FD19-46E9-BA1E-9CDE2213FA21}">
      <dsp:nvSpPr>
        <dsp:cNvPr id="0" name=""/>
        <dsp:cNvSpPr/>
      </dsp:nvSpPr>
      <dsp:spPr>
        <a:xfrm>
          <a:off x="0" y="3915779"/>
          <a:ext cx="7886700"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585C9B-3704-4857-A338-4ABA55EB2289}">
      <dsp:nvSpPr>
        <dsp:cNvPr id="0" name=""/>
        <dsp:cNvSpPr/>
      </dsp:nvSpPr>
      <dsp:spPr>
        <a:xfrm>
          <a:off x="0" y="3915779"/>
          <a:ext cx="78867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Over 26 states in the country have Startup policies </a:t>
          </a:r>
        </a:p>
      </dsp:txBody>
      <dsp:txXfrm>
        <a:off x="0" y="3915779"/>
        <a:ext cx="7886700" cy="4350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49FA3-AFC4-468A-A0E1-474348D5D308}" type="datetimeFigureOut">
              <a:rPr lang="en-IN" smtClean="0"/>
              <a:t>05-11-2022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A9230-FC58-4316-B839-15CE8958BECA}" type="slidenum">
              <a:rPr lang="en-IN" smtClean="0"/>
              <a:t>‹#›</a:t>
            </a:fld>
            <a:endParaRPr lang="en-IN"/>
          </a:p>
        </p:txBody>
      </p:sp>
    </p:spTree>
    <p:extLst>
      <p:ext uri="{BB962C8B-B14F-4D97-AF65-F5344CB8AC3E}">
        <p14:creationId xmlns:p14="http://schemas.microsoft.com/office/powerpoint/2010/main" val="2874357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682A7F-1165-424D-8F04-3FF142539CBE}" type="datetime1">
              <a:rPr lang="en-US" smtClean="0"/>
              <a:t>11/5/2022</a:t>
            </a:fld>
            <a:endParaRPr lang="en-US"/>
          </a:p>
        </p:txBody>
      </p:sp>
      <p:sp>
        <p:nvSpPr>
          <p:cNvPr id="5" name="Footer Placeholder 4"/>
          <p:cNvSpPr>
            <a:spLocks noGrp="1"/>
          </p:cNvSpPr>
          <p:nvPr>
            <p:ph type="ftr" sz="quarter" idx="11"/>
          </p:nvPr>
        </p:nvSpPr>
        <p:spPr/>
        <p:txBody>
          <a:bodyPr/>
          <a:lstStyle/>
          <a:p>
            <a:r>
              <a:rPr lang="en-US"/>
              <a:t>Prof Remi Mitra</a:t>
            </a:r>
          </a:p>
        </p:txBody>
      </p:sp>
      <p:sp>
        <p:nvSpPr>
          <p:cNvPr id="6" name="Slide Number Placeholder 5"/>
          <p:cNvSpPr>
            <a:spLocks noGrp="1"/>
          </p:cNvSpPr>
          <p:nvPr>
            <p:ph type="sldNum" sz="quarter" idx="12"/>
          </p:nvPr>
        </p:nvSpPr>
        <p:spPr/>
        <p:txBody>
          <a:bodyPr/>
          <a:lstStyle/>
          <a:p>
            <a:fld id="{E41FA5C5-539F-4AED-A92B-672D1CECF37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41A38-FFB3-4221-9C44-0A3AC14032DA}" type="datetime1">
              <a:rPr lang="en-US" smtClean="0"/>
              <a:t>11/5/2022</a:t>
            </a:fld>
            <a:endParaRPr lang="en-US"/>
          </a:p>
        </p:txBody>
      </p:sp>
      <p:sp>
        <p:nvSpPr>
          <p:cNvPr id="5" name="Footer Placeholder 4"/>
          <p:cNvSpPr>
            <a:spLocks noGrp="1"/>
          </p:cNvSpPr>
          <p:nvPr>
            <p:ph type="ftr" sz="quarter" idx="11"/>
          </p:nvPr>
        </p:nvSpPr>
        <p:spPr/>
        <p:txBody>
          <a:bodyPr/>
          <a:lstStyle/>
          <a:p>
            <a:r>
              <a:rPr lang="en-US"/>
              <a:t>Prof Remi Mitra</a:t>
            </a:r>
          </a:p>
        </p:txBody>
      </p:sp>
      <p:sp>
        <p:nvSpPr>
          <p:cNvPr id="6" name="Slide Number Placeholder 5"/>
          <p:cNvSpPr>
            <a:spLocks noGrp="1"/>
          </p:cNvSpPr>
          <p:nvPr>
            <p:ph type="sldNum" sz="quarter" idx="12"/>
          </p:nvPr>
        </p:nvSpPr>
        <p:spPr/>
        <p:txBody>
          <a:bodyPr/>
          <a:lstStyle/>
          <a:p>
            <a:fld id="{E41FA5C5-539F-4AED-A92B-672D1CECF37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EFC22A-0E03-441B-97FF-F575D63CE096}" type="datetime1">
              <a:rPr lang="en-US" smtClean="0"/>
              <a:t>11/5/2022</a:t>
            </a:fld>
            <a:endParaRPr lang="en-US"/>
          </a:p>
        </p:txBody>
      </p:sp>
      <p:sp>
        <p:nvSpPr>
          <p:cNvPr id="5" name="Footer Placeholder 4"/>
          <p:cNvSpPr>
            <a:spLocks noGrp="1"/>
          </p:cNvSpPr>
          <p:nvPr>
            <p:ph type="ftr" sz="quarter" idx="11"/>
          </p:nvPr>
        </p:nvSpPr>
        <p:spPr/>
        <p:txBody>
          <a:bodyPr/>
          <a:lstStyle/>
          <a:p>
            <a:r>
              <a:rPr lang="en-US"/>
              <a:t>Prof Remi Mitra</a:t>
            </a:r>
          </a:p>
        </p:txBody>
      </p:sp>
      <p:sp>
        <p:nvSpPr>
          <p:cNvPr id="6" name="Slide Number Placeholder 5"/>
          <p:cNvSpPr>
            <a:spLocks noGrp="1"/>
          </p:cNvSpPr>
          <p:nvPr>
            <p:ph type="sldNum" sz="quarter" idx="12"/>
          </p:nvPr>
        </p:nvSpPr>
        <p:spPr/>
        <p:txBody>
          <a:bodyPr/>
          <a:lstStyle/>
          <a:p>
            <a:fld id="{E41FA5C5-539F-4AED-A92B-672D1CECF37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00A12E-EB95-426A-9A59-E9ACEA75A6C2}" type="datetime1">
              <a:rPr lang="en-US" smtClean="0"/>
              <a:t>11/5/2022</a:t>
            </a:fld>
            <a:endParaRPr lang="en-US"/>
          </a:p>
        </p:txBody>
      </p:sp>
      <p:sp>
        <p:nvSpPr>
          <p:cNvPr id="5" name="Footer Placeholder 4"/>
          <p:cNvSpPr>
            <a:spLocks noGrp="1"/>
          </p:cNvSpPr>
          <p:nvPr>
            <p:ph type="ftr" sz="quarter" idx="11"/>
          </p:nvPr>
        </p:nvSpPr>
        <p:spPr/>
        <p:txBody>
          <a:bodyPr/>
          <a:lstStyle/>
          <a:p>
            <a:r>
              <a:rPr lang="en-US"/>
              <a:t>Prof Remi Mitra</a:t>
            </a:r>
          </a:p>
        </p:txBody>
      </p:sp>
      <p:sp>
        <p:nvSpPr>
          <p:cNvPr id="6" name="Slide Number Placeholder 5"/>
          <p:cNvSpPr>
            <a:spLocks noGrp="1"/>
          </p:cNvSpPr>
          <p:nvPr>
            <p:ph type="sldNum" sz="quarter" idx="12"/>
          </p:nvPr>
        </p:nvSpPr>
        <p:spPr/>
        <p:txBody>
          <a:bodyPr/>
          <a:lstStyle/>
          <a:p>
            <a:fld id="{E41FA5C5-539F-4AED-A92B-672D1CECF37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843282-E879-4249-AAA6-8E8A5A308D18}" type="datetime1">
              <a:rPr lang="en-US" smtClean="0"/>
              <a:t>11/5/2022</a:t>
            </a:fld>
            <a:endParaRPr lang="en-US"/>
          </a:p>
        </p:txBody>
      </p:sp>
      <p:sp>
        <p:nvSpPr>
          <p:cNvPr id="5" name="Footer Placeholder 4"/>
          <p:cNvSpPr>
            <a:spLocks noGrp="1"/>
          </p:cNvSpPr>
          <p:nvPr>
            <p:ph type="ftr" sz="quarter" idx="11"/>
          </p:nvPr>
        </p:nvSpPr>
        <p:spPr/>
        <p:txBody>
          <a:bodyPr/>
          <a:lstStyle/>
          <a:p>
            <a:r>
              <a:rPr lang="en-US"/>
              <a:t>Prof Remi Mitra</a:t>
            </a:r>
          </a:p>
        </p:txBody>
      </p:sp>
      <p:sp>
        <p:nvSpPr>
          <p:cNvPr id="6" name="Slide Number Placeholder 5"/>
          <p:cNvSpPr>
            <a:spLocks noGrp="1"/>
          </p:cNvSpPr>
          <p:nvPr>
            <p:ph type="sldNum" sz="quarter" idx="12"/>
          </p:nvPr>
        </p:nvSpPr>
        <p:spPr/>
        <p:txBody>
          <a:bodyPr/>
          <a:lstStyle/>
          <a:p>
            <a:fld id="{E41FA5C5-539F-4AED-A92B-672D1CECF37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4B2D14-E878-4944-8C79-63187BA1D9C8}" type="datetime1">
              <a:rPr lang="en-US" smtClean="0"/>
              <a:t>11/5/2022</a:t>
            </a:fld>
            <a:endParaRPr lang="en-US"/>
          </a:p>
        </p:txBody>
      </p:sp>
      <p:sp>
        <p:nvSpPr>
          <p:cNvPr id="6" name="Footer Placeholder 5"/>
          <p:cNvSpPr>
            <a:spLocks noGrp="1"/>
          </p:cNvSpPr>
          <p:nvPr>
            <p:ph type="ftr" sz="quarter" idx="11"/>
          </p:nvPr>
        </p:nvSpPr>
        <p:spPr/>
        <p:txBody>
          <a:bodyPr/>
          <a:lstStyle/>
          <a:p>
            <a:r>
              <a:rPr lang="en-US"/>
              <a:t>Prof Remi Mitra</a:t>
            </a:r>
          </a:p>
        </p:txBody>
      </p:sp>
      <p:sp>
        <p:nvSpPr>
          <p:cNvPr id="7" name="Slide Number Placeholder 6"/>
          <p:cNvSpPr>
            <a:spLocks noGrp="1"/>
          </p:cNvSpPr>
          <p:nvPr>
            <p:ph type="sldNum" sz="quarter" idx="12"/>
          </p:nvPr>
        </p:nvSpPr>
        <p:spPr/>
        <p:txBody>
          <a:bodyPr/>
          <a:lstStyle/>
          <a:p>
            <a:fld id="{E41FA5C5-539F-4AED-A92B-672D1CECF37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B8241-B61E-4E68-8BAD-E1CC9ECB9F3B}" type="datetime1">
              <a:rPr lang="en-US" smtClean="0"/>
              <a:t>11/5/2022</a:t>
            </a:fld>
            <a:endParaRPr lang="en-US"/>
          </a:p>
        </p:txBody>
      </p:sp>
      <p:sp>
        <p:nvSpPr>
          <p:cNvPr id="8" name="Footer Placeholder 7"/>
          <p:cNvSpPr>
            <a:spLocks noGrp="1"/>
          </p:cNvSpPr>
          <p:nvPr>
            <p:ph type="ftr" sz="quarter" idx="11"/>
          </p:nvPr>
        </p:nvSpPr>
        <p:spPr/>
        <p:txBody>
          <a:bodyPr/>
          <a:lstStyle/>
          <a:p>
            <a:r>
              <a:rPr lang="en-US"/>
              <a:t>Prof Remi Mitra</a:t>
            </a:r>
          </a:p>
        </p:txBody>
      </p:sp>
      <p:sp>
        <p:nvSpPr>
          <p:cNvPr id="9" name="Slide Number Placeholder 8"/>
          <p:cNvSpPr>
            <a:spLocks noGrp="1"/>
          </p:cNvSpPr>
          <p:nvPr>
            <p:ph type="sldNum" sz="quarter" idx="12"/>
          </p:nvPr>
        </p:nvSpPr>
        <p:spPr/>
        <p:txBody>
          <a:bodyPr/>
          <a:lstStyle/>
          <a:p>
            <a:fld id="{E41FA5C5-539F-4AED-A92B-672D1CECF37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25B0F-C2C4-45C6-99D2-22256ECF2DB7}" type="datetime1">
              <a:rPr lang="en-US" smtClean="0"/>
              <a:t>11/5/2022</a:t>
            </a:fld>
            <a:endParaRPr lang="en-US"/>
          </a:p>
        </p:txBody>
      </p:sp>
      <p:sp>
        <p:nvSpPr>
          <p:cNvPr id="4" name="Footer Placeholder 3"/>
          <p:cNvSpPr>
            <a:spLocks noGrp="1"/>
          </p:cNvSpPr>
          <p:nvPr>
            <p:ph type="ftr" sz="quarter" idx="11"/>
          </p:nvPr>
        </p:nvSpPr>
        <p:spPr/>
        <p:txBody>
          <a:bodyPr/>
          <a:lstStyle/>
          <a:p>
            <a:r>
              <a:rPr lang="en-US"/>
              <a:t>Prof Remi Mitra</a:t>
            </a:r>
          </a:p>
        </p:txBody>
      </p:sp>
      <p:sp>
        <p:nvSpPr>
          <p:cNvPr id="5" name="Slide Number Placeholder 4"/>
          <p:cNvSpPr>
            <a:spLocks noGrp="1"/>
          </p:cNvSpPr>
          <p:nvPr>
            <p:ph type="sldNum" sz="quarter" idx="12"/>
          </p:nvPr>
        </p:nvSpPr>
        <p:spPr/>
        <p:txBody>
          <a:bodyPr/>
          <a:lstStyle/>
          <a:p>
            <a:fld id="{E41FA5C5-539F-4AED-A92B-672D1CECF37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5AED0A-AEBA-48B4-A690-4DC79B495F29}" type="datetime1">
              <a:rPr lang="en-US" smtClean="0"/>
              <a:t>11/5/2022</a:t>
            </a:fld>
            <a:endParaRPr lang="en-US"/>
          </a:p>
        </p:txBody>
      </p:sp>
      <p:sp>
        <p:nvSpPr>
          <p:cNvPr id="3" name="Footer Placeholder 2"/>
          <p:cNvSpPr>
            <a:spLocks noGrp="1"/>
          </p:cNvSpPr>
          <p:nvPr>
            <p:ph type="ftr" sz="quarter" idx="11"/>
          </p:nvPr>
        </p:nvSpPr>
        <p:spPr/>
        <p:txBody>
          <a:bodyPr/>
          <a:lstStyle/>
          <a:p>
            <a:r>
              <a:rPr lang="en-US"/>
              <a:t>Prof Remi Mitra</a:t>
            </a:r>
          </a:p>
        </p:txBody>
      </p:sp>
      <p:sp>
        <p:nvSpPr>
          <p:cNvPr id="4" name="Slide Number Placeholder 3"/>
          <p:cNvSpPr>
            <a:spLocks noGrp="1"/>
          </p:cNvSpPr>
          <p:nvPr>
            <p:ph type="sldNum" sz="quarter" idx="12"/>
          </p:nvPr>
        </p:nvSpPr>
        <p:spPr/>
        <p:txBody>
          <a:bodyPr/>
          <a:lstStyle/>
          <a:p>
            <a:fld id="{E41FA5C5-539F-4AED-A92B-672D1CECF37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D1D7EA-9632-4D29-A70A-37BEB27F973E}" type="datetime1">
              <a:rPr lang="en-US" smtClean="0"/>
              <a:t>11/5/2022</a:t>
            </a:fld>
            <a:endParaRPr lang="en-US"/>
          </a:p>
        </p:txBody>
      </p:sp>
      <p:sp>
        <p:nvSpPr>
          <p:cNvPr id="6" name="Footer Placeholder 5"/>
          <p:cNvSpPr>
            <a:spLocks noGrp="1"/>
          </p:cNvSpPr>
          <p:nvPr>
            <p:ph type="ftr" sz="quarter" idx="11"/>
          </p:nvPr>
        </p:nvSpPr>
        <p:spPr/>
        <p:txBody>
          <a:bodyPr/>
          <a:lstStyle/>
          <a:p>
            <a:r>
              <a:rPr lang="en-US"/>
              <a:t>Prof Remi Mitra</a:t>
            </a:r>
          </a:p>
        </p:txBody>
      </p:sp>
      <p:sp>
        <p:nvSpPr>
          <p:cNvPr id="7" name="Slide Number Placeholder 6"/>
          <p:cNvSpPr>
            <a:spLocks noGrp="1"/>
          </p:cNvSpPr>
          <p:nvPr>
            <p:ph type="sldNum" sz="quarter" idx="12"/>
          </p:nvPr>
        </p:nvSpPr>
        <p:spPr/>
        <p:txBody>
          <a:bodyPr/>
          <a:lstStyle/>
          <a:p>
            <a:fld id="{E41FA5C5-539F-4AED-A92B-672D1CECF37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F46699-5A2B-4A67-B999-6DBB72D29152}" type="datetime1">
              <a:rPr lang="en-US" smtClean="0"/>
              <a:t>11/5/2022</a:t>
            </a:fld>
            <a:endParaRPr lang="en-US"/>
          </a:p>
        </p:txBody>
      </p:sp>
      <p:sp>
        <p:nvSpPr>
          <p:cNvPr id="6" name="Footer Placeholder 5"/>
          <p:cNvSpPr>
            <a:spLocks noGrp="1"/>
          </p:cNvSpPr>
          <p:nvPr>
            <p:ph type="ftr" sz="quarter" idx="11"/>
          </p:nvPr>
        </p:nvSpPr>
        <p:spPr/>
        <p:txBody>
          <a:bodyPr/>
          <a:lstStyle/>
          <a:p>
            <a:r>
              <a:rPr lang="en-US"/>
              <a:t>Prof Remi Mitra</a:t>
            </a:r>
          </a:p>
        </p:txBody>
      </p:sp>
      <p:sp>
        <p:nvSpPr>
          <p:cNvPr id="7" name="Slide Number Placeholder 6"/>
          <p:cNvSpPr>
            <a:spLocks noGrp="1"/>
          </p:cNvSpPr>
          <p:nvPr>
            <p:ph type="sldNum" sz="quarter" idx="12"/>
          </p:nvPr>
        </p:nvSpPr>
        <p:spPr/>
        <p:txBody>
          <a:bodyPr/>
          <a:lstStyle/>
          <a:p>
            <a:fld id="{E41FA5C5-539F-4AED-A92B-672D1CECF37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EA945D-CAE9-4A69-8B91-143F20EC5303}" type="datetime1">
              <a:rPr lang="en-US" smtClean="0"/>
              <a:t>11/5/2022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Prof Remi Mitra</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1FA5C5-539F-4AED-A92B-672D1CECF37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Video 19">
            <a:extLst>
              <a:ext uri="{FF2B5EF4-FFF2-40B4-BE49-F238E27FC236}">
                <a16:creationId xmlns:a16="http://schemas.microsoft.com/office/drawing/2014/main" id="{29922AF6-B5D7-D0F5-65C8-E314FACCE4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781" r="21004" b="-1"/>
          <a:stretch/>
        </p:blipFill>
        <p:spPr>
          <a:xfrm>
            <a:off x="-2285" y="10"/>
            <a:ext cx="9143999" cy="6857990"/>
          </a:xfrm>
          <a:prstGeom prst="rect">
            <a:avLst/>
          </a:prstGeom>
        </p:spPr>
      </p:pic>
      <p:sp>
        <p:nvSpPr>
          <p:cNvPr id="26" name="Rectangle 25">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17F46-ADBD-B268-1035-E24717BA535B}"/>
              </a:ext>
            </a:extLst>
          </p:cNvPr>
          <p:cNvSpPr>
            <a:spLocks noGrp="1"/>
          </p:cNvSpPr>
          <p:nvPr>
            <p:ph type="ctrTitle"/>
          </p:nvPr>
        </p:nvSpPr>
        <p:spPr>
          <a:xfrm>
            <a:off x="241299" y="554845"/>
            <a:ext cx="7992669" cy="3902673"/>
          </a:xfrm>
        </p:spPr>
        <p:txBody>
          <a:bodyPr anchor="t">
            <a:normAutofit/>
          </a:bodyPr>
          <a:lstStyle/>
          <a:p>
            <a:pPr algn="l"/>
            <a:r>
              <a:rPr lang="en-US" sz="4500">
                <a:solidFill>
                  <a:srgbClr val="FFFFFF"/>
                </a:solidFill>
              </a:rPr>
              <a:t>Unit 3: Entrepreneurial Process And Decision Making</a:t>
            </a:r>
            <a:endParaRPr lang="en-IN" sz="4500">
              <a:solidFill>
                <a:srgbClr val="FFFFFF"/>
              </a:solidFill>
            </a:endParaRPr>
          </a:p>
        </p:txBody>
      </p:sp>
      <p:sp>
        <p:nvSpPr>
          <p:cNvPr id="28" name="Rectangle 27">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285" y="4704862"/>
            <a:ext cx="9143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7118B0C-E5A5-5CA1-A85F-992C42CC51E6}"/>
              </a:ext>
            </a:extLst>
          </p:cNvPr>
          <p:cNvSpPr>
            <a:spLocks noGrp="1"/>
          </p:cNvSpPr>
          <p:nvPr>
            <p:ph type="subTitle" idx="1"/>
          </p:nvPr>
        </p:nvSpPr>
        <p:spPr>
          <a:xfrm>
            <a:off x="236642" y="4718033"/>
            <a:ext cx="8008722" cy="1175039"/>
          </a:xfrm>
        </p:spPr>
        <p:txBody>
          <a:bodyPr anchor="b">
            <a:normAutofit/>
          </a:bodyPr>
          <a:lstStyle/>
          <a:p>
            <a:pPr algn="l"/>
            <a:endParaRPr lang="en-IN">
              <a:solidFill>
                <a:srgbClr val="FFFFFF"/>
              </a:solidFill>
            </a:endParaRPr>
          </a:p>
        </p:txBody>
      </p:sp>
      <p:sp>
        <p:nvSpPr>
          <p:cNvPr id="4" name="Date Placeholder 3">
            <a:extLst>
              <a:ext uri="{FF2B5EF4-FFF2-40B4-BE49-F238E27FC236}">
                <a16:creationId xmlns:a16="http://schemas.microsoft.com/office/drawing/2014/main" id="{F7578050-97D1-3CB3-2C50-FBF94CDF67D6}"/>
              </a:ext>
            </a:extLst>
          </p:cNvPr>
          <p:cNvSpPr>
            <a:spLocks noGrp="1"/>
          </p:cNvSpPr>
          <p:nvPr>
            <p:ph type="dt" sz="half" idx="10"/>
          </p:nvPr>
        </p:nvSpPr>
        <p:spPr>
          <a:xfrm>
            <a:off x="628650" y="6356350"/>
            <a:ext cx="2057400" cy="365125"/>
          </a:xfrm>
        </p:spPr>
        <p:txBody>
          <a:bodyPr>
            <a:normAutofit/>
          </a:bodyPr>
          <a:lstStyle/>
          <a:p>
            <a:pPr>
              <a:spcAft>
                <a:spcPts val="600"/>
              </a:spcAft>
            </a:pPr>
            <a:fld id="{9CAC7504-1B45-4436-8702-C630BEA5A725}" type="datetime1">
              <a:rPr lang="en-US">
                <a:solidFill>
                  <a:srgbClr val="FFFFFF"/>
                </a:solidFill>
              </a:rPr>
              <a:pPr>
                <a:spcAft>
                  <a:spcPts val="600"/>
                </a:spcAft>
              </a:pPr>
              <a:t>11/5/2022</a:t>
            </a:fld>
            <a:endParaRPr lang="en-US">
              <a:solidFill>
                <a:srgbClr val="FFFFFF"/>
              </a:solidFill>
            </a:endParaRPr>
          </a:p>
        </p:txBody>
      </p:sp>
      <p:sp>
        <p:nvSpPr>
          <p:cNvPr id="5" name="Footer Placeholder 4">
            <a:extLst>
              <a:ext uri="{FF2B5EF4-FFF2-40B4-BE49-F238E27FC236}">
                <a16:creationId xmlns:a16="http://schemas.microsoft.com/office/drawing/2014/main" id="{3890BB42-3383-F17D-30E6-E301A6A31CE0}"/>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solidFill>
                  <a:srgbClr val="FFFFFF"/>
                </a:solidFill>
              </a:rPr>
              <a:t>Prof Remi Mitra</a:t>
            </a:r>
          </a:p>
        </p:txBody>
      </p:sp>
    </p:spTree>
    <p:extLst>
      <p:ext uri="{BB962C8B-B14F-4D97-AF65-F5344CB8AC3E}">
        <p14:creationId xmlns:p14="http://schemas.microsoft.com/office/powerpoint/2010/main" val="10931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mute="1">
                <p:cTn id="12" repeatCount="indefinite" fill="hold" display="0">
                  <p:stCondLst>
                    <p:cond delay="indefinite"/>
                  </p:stCondLst>
                </p:cTn>
                <p:tgtEl>
                  <p:spTgt spid="2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Preparing a Concept Statement</a:t>
            </a:r>
          </a:p>
        </p:txBody>
      </p:sp>
      <p:sp>
        <p:nvSpPr>
          <p:cNvPr id="3" name="Content Placeholder 2"/>
          <p:cNvSpPr>
            <a:spLocks noGrp="1"/>
          </p:cNvSpPr>
          <p:nvPr>
            <p:ph idx="1"/>
          </p:nvPr>
        </p:nvSpPr>
        <p:spPr/>
        <p:txBody>
          <a:bodyPr>
            <a:normAutofit fontScale="85000" lnSpcReduction="10000"/>
          </a:bodyPr>
          <a:lstStyle/>
          <a:p>
            <a:r>
              <a:rPr lang="en-US" dirty="0"/>
              <a:t>Before a company undertakes a feasibility analysis, a concept statement should be developed.</a:t>
            </a:r>
          </a:p>
          <a:p>
            <a:r>
              <a:rPr lang="en-US" dirty="0"/>
              <a:t>A concept statement is a one page description of a business, that is distributed by a startup entrepreneur to people who are asked to provide feedback on the potential of the business idea.</a:t>
            </a:r>
          </a:p>
          <a:p>
            <a:r>
              <a:rPr lang="en-US" dirty="0"/>
              <a:t>The feedback will hopefully provide the entrepreneur</a:t>
            </a:r>
          </a:p>
          <a:p>
            <a:pPr lvl="1"/>
            <a:r>
              <a:rPr lang="en-US" dirty="0"/>
              <a:t>a sense of the viability of the business idea </a:t>
            </a:r>
          </a:p>
          <a:p>
            <a:pPr lvl="1"/>
            <a:r>
              <a:rPr lang="en-US" dirty="0"/>
              <a:t>suggestions for how the idea can be strengthened or “tweaked” before proceeding further. </a:t>
            </a:r>
          </a:p>
        </p:txBody>
      </p:sp>
      <p:sp>
        <p:nvSpPr>
          <p:cNvPr id="4" name="Date Placeholder 3">
            <a:extLst>
              <a:ext uri="{FF2B5EF4-FFF2-40B4-BE49-F238E27FC236}">
                <a16:creationId xmlns:a16="http://schemas.microsoft.com/office/drawing/2014/main" id="{EA09C0A0-2CA5-2510-CBAC-30F7AFE385F3}"/>
              </a:ext>
            </a:extLst>
          </p:cNvPr>
          <p:cNvSpPr>
            <a:spLocks noGrp="1"/>
          </p:cNvSpPr>
          <p:nvPr>
            <p:ph type="dt" sz="half" idx="10"/>
          </p:nvPr>
        </p:nvSpPr>
        <p:spPr/>
        <p:txBody>
          <a:bodyPr/>
          <a:lstStyle/>
          <a:p>
            <a:fld id="{A2AF2DEE-A3FF-47F6-BFEC-FD8EDCF599A6}" type="datetime1">
              <a:rPr lang="en-US" smtClean="0"/>
              <a:t>11/5/2022</a:t>
            </a:fld>
            <a:endParaRPr lang="en-US"/>
          </a:p>
        </p:txBody>
      </p:sp>
      <p:sp>
        <p:nvSpPr>
          <p:cNvPr id="5" name="Footer Placeholder 4">
            <a:extLst>
              <a:ext uri="{FF2B5EF4-FFF2-40B4-BE49-F238E27FC236}">
                <a16:creationId xmlns:a16="http://schemas.microsoft.com/office/drawing/2014/main" id="{AAD4CB17-9183-4FF0-D0F3-ED3F8D83E6DE}"/>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Preparing a Concept Statement</a:t>
            </a:r>
          </a:p>
        </p:txBody>
      </p:sp>
      <p:sp>
        <p:nvSpPr>
          <p:cNvPr id="3" name="Content Placeholder 2"/>
          <p:cNvSpPr>
            <a:spLocks noGrp="1"/>
          </p:cNvSpPr>
          <p:nvPr>
            <p:ph idx="1"/>
          </p:nvPr>
        </p:nvSpPr>
        <p:spPr/>
        <p:txBody>
          <a:bodyPr>
            <a:normAutofit/>
          </a:bodyPr>
          <a:lstStyle/>
          <a:p>
            <a:r>
              <a:rPr lang="en-US" sz="2800" dirty="0"/>
              <a:t>Information to Include</a:t>
            </a:r>
          </a:p>
          <a:p>
            <a:pPr lvl="1"/>
            <a:r>
              <a:rPr lang="en-US" sz="2400" dirty="0"/>
              <a:t>A description of the product or service being offered</a:t>
            </a:r>
          </a:p>
          <a:p>
            <a:pPr lvl="1"/>
            <a:r>
              <a:rPr lang="en-US" sz="2400" dirty="0"/>
              <a:t>The intended target market</a:t>
            </a:r>
          </a:p>
          <a:p>
            <a:pPr lvl="1"/>
            <a:r>
              <a:rPr lang="en-US" sz="2400" dirty="0"/>
              <a:t>The benefits of the product or service</a:t>
            </a:r>
          </a:p>
          <a:p>
            <a:pPr lvl="1"/>
            <a:r>
              <a:rPr lang="en-US" sz="2400" dirty="0"/>
              <a:t>A description of how the product will be positioned relative to similar ones in the market</a:t>
            </a:r>
          </a:p>
          <a:p>
            <a:pPr lvl="1"/>
            <a:r>
              <a:rPr lang="en-US" sz="2400" dirty="0"/>
              <a:t>A description of how the product or service will be sold and distributed</a:t>
            </a:r>
          </a:p>
          <a:p>
            <a:pPr lvl="1"/>
            <a:r>
              <a:rPr lang="en-US" sz="2400" dirty="0"/>
              <a:t>Information about the founder or founders of the firm</a:t>
            </a:r>
          </a:p>
        </p:txBody>
      </p:sp>
      <p:sp>
        <p:nvSpPr>
          <p:cNvPr id="4" name="Date Placeholder 3">
            <a:extLst>
              <a:ext uri="{FF2B5EF4-FFF2-40B4-BE49-F238E27FC236}">
                <a16:creationId xmlns:a16="http://schemas.microsoft.com/office/drawing/2014/main" id="{4EFF5D6C-3D2F-9426-53FE-77F05931171C}"/>
              </a:ext>
            </a:extLst>
          </p:cNvPr>
          <p:cNvSpPr>
            <a:spLocks noGrp="1"/>
          </p:cNvSpPr>
          <p:nvPr>
            <p:ph type="dt" sz="half" idx="10"/>
          </p:nvPr>
        </p:nvSpPr>
        <p:spPr/>
        <p:txBody>
          <a:bodyPr/>
          <a:lstStyle/>
          <a:p>
            <a:fld id="{F80FF59C-6D80-4BE9-9144-BA79B4CEFFC2}" type="datetime1">
              <a:rPr lang="en-US" smtClean="0"/>
              <a:t>11/5/2022</a:t>
            </a:fld>
            <a:endParaRPr lang="en-US"/>
          </a:p>
        </p:txBody>
      </p:sp>
      <p:sp>
        <p:nvSpPr>
          <p:cNvPr id="5" name="Footer Placeholder 4">
            <a:extLst>
              <a:ext uri="{FF2B5EF4-FFF2-40B4-BE49-F238E27FC236}">
                <a16:creationId xmlns:a16="http://schemas.microsoft.com/office/drawing/2014/main" id="{2CC3681C-7DA0-B7BA-912B-C356FFABE3A0}"/>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5" y="5490971"/>
            <a:ext cx="5221554" cy="1159200"/>
          </a:xfrm>
        </p:spPr>
        <p:txBody>
          <a:bodyPr vert="horz" lIns="91440" tIns="45720" rIns="91440" bIns="45720" rtlCol="0" anchor="ctr">
            <a:normAutofit/>
          </a:bodyPr>
          <a:lstStyle/>
          <a:p>
            <a:pPr algn="l">
              <a:lnSpc>
                <a:spcPct val="90000"/>
              </a:lnSpc>
            </a:pPr>
            <a:r>
              <a:rPr lang="en-US" sz="3500" kern="1200">
                <a:solidFill>
                  <a:srgbClr val="FFFFFF"/>
                </a:solidFill>
                <a:latin typeface="+mj-lt"/>
                <a:ea typeface="+mj-ea"/>
                <a:cs typeface="+mj-cs"/>
              </a:rPr>
              <a:t>Key Areas for Assessing the Feasibility of a New Venture</a:t>
            </a:r>
          </a:p>
        </p:txBody>
      </p:sp>
      <p:sp>
        <p:nvSpPr>
          <p:cNvPr id="5" name="Footer Placeholder 4">
            <a:extLst>
              <a:ext uri="{FF2B5EF4-FFF2-40B4-BE49-F238E27FC236}">
                <a16:creationId xmlns:a16="http://schemas.microsoft.com/office/drawing/2014/main" id="{ABA4EF2B-7F81-B92E-CC4B-8F507551C226}"/>
              </a:ext>
            </a:extLst>
          </p:cNvPr>
          <p:cNvSpPr>
            <a:spLocks noGrp="1"/>
          </p:cNvSpPr>
          <p:nvPr>
            <p:ph type="ftr" sz="quarter" idx="11"/>
          </p:nvPr>
        </p:nvSpPr>
        <p:spPr>
          <a:xfrm rot="5400000">
            <a:off x="-1371600" y="2002536"/>
            <a:ext cx="3086100" cy="365760"/>
          </a:xfrm>
        </p:spPr>
        <p:txBody>
          <a:bodyPr vert="horz" lIns="91440" tIns="45720" rIns="91440" bIns="45720" rtlCol="0" anchor="ctr">
            <a:normAutofit/>
          </a:bodyPr>
          <a:lstStyle/>
          <a:p>
            <a:pPr algn="l">
              <a:spcAft>
                <a:spcPts val="600"/>
              </a:spcAft>
            </a:pPr>
            <a:r>
              <a:rPr lang="en-US" sz="1000" kern="1200">
                <a:solidFill>
                  <a:schemeClr val="tx1">
                    <a:lumMod val="50000"/>
                    <a:lumOff val="50000"/>
                  </a:schemeClr>
                </a:solidFill>
                <a:latin typeface="+mn-lt"/>
                <a:ea typeface="+mn-ea"/>
                <a:cs typeface="+mn-cs"/>
              </a:rPr>
              <a:t>Prof Remi Mitra</a:t>
            </a:r>
          </a:p>
        </p:txBody>
      </p:sp>
      <p:pic>
        <p:nvPicPr>
          <p:cNvPr id="4" name="Picture 3" descr="0903"/>
          <p:cNvPicPr>
            <a:picLocks noChangeAspect="1" noChangeArrowheads="1"/>
          </p:cNvPicPr>
          <p:nvPr/>
        </p:nvPicPr>
        <p:blipFill>
          <a:blip r:embed="rId2"/>
          <a:stretch>
            <a:fillRect/>
          </a:stretch>
        </p:blipFill>
        <p:spPr bwMode="auto">
          <a:xfrm>
            <a:off x="358901" y="1450377"/>
            <a:ext cx="8495662" cy="2400023"/>
          </a:xfrm>
          <a:prstGeom prst="rect">
            <a:avLst/>
          </a:prstGeom>
          <a:noFill/>
        </p:spPr>
      </p:pic>
      <p:sp>
        <p:nvSpPr>
          <p:cNvPr id="3" name="Date Placeholder 2">
            <a:extLst>
              <a:ext uri="{FF2B5EF4-FFF2-40B4-BE49-F238E27FC236}">
                <a16:creationId xmlns:a16="http://schemas.microsoft.com/office/drawing/2014/main" id="{6256EE21-2F4E-FA69-462D-7A988908E47B}"/>
              </a:ext>
            </a:extLst>
          </p:cNvPr>
          <p:cNvSpPr>
            <a:spLocks noGrp="1"/>
          </p:cNvSpPr>
          <p:nvPr>
            <p:ph type="dt" sz="half" idx="10"/>
          </p:nvPr>
        </p:nvSpPr>
        <p:spPr>
          <a:xfrm>
            <a:off x="6727698" y="6455664"/>
            <a:ext cx="2057400" cy="365125"/>
          </a:xfrm>
        </p:spPr>
        <p:txBody>
          <a:bodyPr vert="horz" lIns="91440" tIns="45720" rIns="91440" bIns="45720" rtlCol="0" anchor="ctr">
            <a:normAutofit/>
          </a:bodyPr>
          <a:lstStyle/>
          <a:p>
            <a:pPr algn="r">
              <a:spcAft>
                <a:spcPts val="600"/>
              </a:spcAft>
            </a:pPr>
            <a:fld id="{1B6CC976-CCFE-4FA3-807E-C9EEB386C67F}" type="datetime1">
              <a:rPr lang="en-US" sz="1000">
                <a:solidFill>
                  <a:srgbClr val="FFFFFF"/>
                </a:solidFill>
              </a:rPr>
              <a:pPr algn="r">
                <a:spcAft>
                  <a:spcPts val="600"/>
                </a:spcAft>
              </a:pPr>
              <a:t>11/5/2022</a:t>
            </a:fld>
            <a:endParaRPr lang="en-US" sz="10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Tahoma" pitchFamily="34" charset="0"/>
              </a:rPr>
              <a:t>Specific Activities of Feasibility Analyses</a:t>
            </a:r>
            <a:endParaRPr lang="en-US" dirty="0"/>
          </a:p>
        </p:txBody>
      </p:sp>
      <p:graphicFrame>
        <p:nvGraphicFramePr>
          <p:cNvPr id="4" name="Group 686"/>
          <p:cNvGraphicFramePr>
            <a:graphicFrameLocks noGrp="1"/>
          </p:cNvGraphicFramePr>
          <p:nvPr>
            <p:ph idx="1"/>
          </p:nvPr>
        </p:nvGraphicFramePr>
        <p:xfrm>
          <a:off x="76200" y="1600200"/>
          <a:ext cx="8991600" cy="5111564"/>
        </p:xfrm>
        <a:graphic>
          <a:graphicData uri="http://schemas.openxmlformats.org/drawingml/2006/table">
            <a:tbl>
              <a:tblPr/>
              <a:tblGrid>
                <a:gridCol w="1798320">
                  <a:extLst>
                    <a:ext uri="{9D8B030D-6E8A-4147-A177-3AD203B41FA5}">
                      <a16:colId xmlns:a16="http://schemas.microsoft.com/office/drawing/2014/main" val="20000"/>
                    </a:ext>
                  </a:extLst>
                </a:gridCol>
                <a:gridCol w="1798320">
                  <a:extLst>
                    <a:ext uri="{9D8B030D-6E8A-4147-A177-3AD203B41FA5}">
                      <a16:colId xmlns:a16="http://schemas.microsoft.com/office/drawing/2014/main" val="20001"/>
                    </a:ext>
                  </a:extLst>
                </a:gridCol>
                <a:gridCol w="1798320">
                  <a:extLst>
                    <a:ext uri="{9D8B030D-6E8A-4147-A177-3AD203B41FA5}">
                      <a16:colId xmlns:a16="http://schemas.microsoft.com/office/drawing/2014/main" val="20002"/>
                    </a:ext>
                  </a:extLst>
                </a:gridCol>
                <a:gridCol w="1798320">
                  <a:extLst>
                    <a:ext uri="{9D8B030D-6E8A-4147-A177-3AD203B41FA5}">
                      <a16:colId xmlns:a16="http://schemas.microsoft.com/office/drawing/2014/main" val="20003"/>
                    </a:ext>
                  </a:extLst>
                </a:gridCol>
                <a:gridCol w="1798320">
                  <a:extLst>
                    <a:ext uri="{9D8B030D-6E8A-4147-A177-3AD203B41FA5}">
                      <a16:colId xmlns:a16="http://schemas.microsoft.com/office/drawing/2014/main" val="20004"/>
                    </a:ext>
                  </a:extLst>
                </a:gridCol>
              </a:tblGrid>
              <a:tr h="48761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bg1"/>
                          </a:solidFill>
                          <a:effectLst/>
                          <a:latin typeface="Arial" pitchFamily="34" charset="0"/>
                          <a:cs typeface="Times New Roman" pitchFamily="18" charset="0"/>
                        </a:rPr>
                        <a:t>Technical Feasibility</a:t>
                      </a:r>
                      <a:endParaRPr kumimoji="0" lang="en-US" sz="1200" b="0" i="0" u="none" strike="noStrike" cap="none" normalizeH="0" baseline="0" dirty="0">
                        <a:ln>
                          <a:noFill/>
                        </a:ln>
                        <a:solidFill>
                          <a:schemeClr val="bg1"/>
                        </a:solidFill>
                        <a:effectLst/>
                        <a:latin typeface="Arial" pitchFamily="34" charset="0"/>
                        <a:cs typeface="Times New Roman"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bg1"/>
                          </a:solidFill>
                          <a:effectLst/>
                          <a:latin typeface="Arial" pitchFamily="34" charset="0"/>
                          <a:cs typeface="Times New Roman" pitchFamily="18" charset="0"/>
                        </a:rPr>
                        <a:t>Analysis</a:t>
                      </a:r>
                      <a:endParaRPr kumimoji="0" lang="en-US" sz="1200" b="0" i="0" u="none" strike="noStrike" cap="none" normalizeH="0" baseline="0" dirty="0">
                        <a:ln>
                          <a:noFill/>
                        </a:ln>
                        <a:solidFill>
                          <a:schemeClr val="bg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1">
                      <a:blip r:embed="rId2"/>
                      <a:srcRect/>
                      <a:stretch>
                        <a:fillRect/>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a:ln>
                            <a:noFill/>
                          </a:ln>
                          <a:solidFill>
                            <a:schemeClr val="bg1"/>
                          </a:solidFill>
                          <a:effectLst/>
                          <a:latin typeface="Arial" pitchFamily="34" charset="0"/>
                          <a:cs typeface="Times New Roman" pitchFamily="18" charset="0"/>
                        </a:rPr>
                        <a:t>Market Feasibility</a:t>
                      </a:r>
                      <a:endParaRPr kumimoji="0" lang="en-US" sz="1200" b="0" i="0" u="none" strike="noStrike" cap="none" normalizeH="0" baseline="0">
                        <a:ln>
                          <a:noFill/>
                        </a:ln>
                        <a:solidFill>
                          <a:schemeClr val="bg1"/>
                        </a:solidFill>
                        <a:effectLst/>
                        <a:latin typeface="Arial" pitchFamily="34" charset="0"/>
                        <a:cs typeface="Times New Roman"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a:ln>
                            <a:noFill/>
                          </a:ln>
                          <a:solidFill>
                            <a:schemeClr val="bg1"/>
                          </a:solidFill>
                          <a:effectLst/>
                          <a:latin typeface="Arial" pitchFamily="34" charset="0"/>
                          <a:cs typeface="Times New Roman" pitchFamily="18" charset="0"/>
                        </a:rPr>
                        <a:t>Analysis</a:t>
                      </a:r>
                      <a:endParaRPr kumimoji="0" lang="en-US" sz="1200" b="0" i="0" u="none" strike="noStrike" cap="none" normalizeH="0" baseline="0">
                        <a:ln>
                          <a:noFill/>
                        </a:ln>
                        <a:solidFill>
                          <a:schemeClr val="bg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1">
                      <a:blip r:embed="rId2"/>
                      <a:srcRect/>
                      <a:stretch>
                        <a:fillRect/>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a:ln>
                            <a:noFill/>
                          </a:ln>
                          <a:solidFill>
                            <a:schemeClr val="bg1"/>
                          </a:solidFill>
                          <a:effectLst/>
                          <a:latin typeface="Arial" pitchFamily="34" charset="0"/>
                          <a:cs typeface="Times New Roman" pitchFamily="18" charset="0"/>
                        </a:rPr>
                        <a:t>Financial Feasibility</a:t>
                      </a:r>
                      <a:endParaRPr kumimoji="0" lang="en-US" sz="1200" b="0" i="0" u="none" strike="noStrike" cap="none" normalizeH="0" baseline="0">
                        <a:ln>
                          <a:noFill/>
                        </a:ln>
                        <a:solidFill>
                          <a:schemeClr val="bg1"/>
                        </a:solidFill>
                        <a:effectLst/>
                        <a:latin typeface="Arial" pitchFamily="34" charset="0"/>
                        <a:cs typeface="Times New Roman"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a:ln>
                            <a:noFill/>
                          </a:ln>
                          <a:solidFill>
                            <a:schemeClr val="bg1"/>
                          </a:solidFill>
                          <a:effectLst/>
                          <a:latin typeface="Arial" pitchFamily="34" charset="0"/>
                          <a:cs typeface="Times New Roman" pitchFamily="18" charset="0"/>
                        </a:rPr>
                        <a:t>Analysis</a:t>
                      </a:r>
                      <a:endParaRPr kumimoji="0" lang="en-US" sz="1200" b="0" i="0" u="none" strike="noStrike" cap="none" normalizeH="0" baseline="0">
                        <a:ln>
                          <a:noFill/>
                        </a:ln>
                        <a:solidFill>
                          <a:schemeClr val="bg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1">
                      <a:blip r:embed="rId2"/>
                      <a:srcRect/>
                      <a:stretch>
                        <a:fillRect/>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a:ln>
                            <a:noFill/>
                          </a:ln>
                          <a:solidFill>
                            <a:schemeClr val="bg1"/>
                          </a:solidFill>
                          <a:effectLst/>
                          <a:latin typeface="Arial" pitchFamily="34" charset="0"/>
                          <a:cs typeface="Times New Roman" pitchFamily="18" charset="0"/>
                        </a:rPr>
                        <a:t>Organizational</a:t>
                      </a:r>
                      <a:endParaRPr kumimoji="0" lang="en-US" sz="1200" b="0" i="0" u="none" strike="noStrike" cap="none" normalizeH="0" baseline="0">
                        <a:ln>
                          <a:noFill/>
                        </a:ln>
                        <a:solidFill>
                          <a:schemeClr val="bg1"/>
                        </a:solidFill>
                        <a:effectLst/>
                        <a:latin typeface="Arial" pitchFamily="34" charset="0"/>
                        <a:cs typeface="Times New Roman"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a:ln>
                            <a:noFill/>
                          </a:ln>
                          <a:solidFill>
                            <a:schemeClr val="bg1"/>
                          </a:solidFill>
                          <a:effectLst/>
                          <a:latin typeface="Arial" pitchFamily="34" charset="0"/>
                          <a:cs typeface="Times New Roman" pitchFamily="18" charset="0"/>
                        </a:rPr>
                        <a:t>Capabilities Analysis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1">
                      <a:blip r:embed="rId2"/>
                      <a:srcRect/>
                      <a:stretch>
                        <a:fillRect/>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a:ln>
                            <a:noFill/>
                          </a:ln>
                          <a:solidFill>
                            <a:schemeClr val="bg1"/>
                          </a:solidFill>
                          <a:effectLst/>
                          <a:latin typeface="Arial" pitchFamily="34" charset="0"/>
                          <a:cs typeface="Times New Roman" pitchFamily="18" charset="0"/>
                        </a:rPr>
                        <a:t>Competitive</a:t>
                      </a:r>
                      <a:endParaRPr kumimoji="0" lang="en-US" sz="1200" b="0" i="0" u="none" strike="noStrike" cap="none" normalizeH="0" baseline="0">
                        <a:ln>
                          <a:noFill/>
                        </a:ln>
                        <a:solidFill>
                          <a:schemeClr val="bg1"/>
                        </a:solidFill>
                        <a:effectLst/>
                        <a:latin typeface="Arial" pitchFamily="34" charset="0"/>
                        <a:cs typeface="Times New Roman" pitchFamily="18" charset="0"/>
                      </a:endParaRP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a:ln>
                            <a:noFill/>
                          </a:ln>
                          <a:solidFill>
                            <a:schemeClr val="bg1"/>
                          </a:solidFill>
                          <a:effectLst/>
                          <a:latin typeface="Arial" pitchFamily="34" charset="0"/>
                          <a:cs typeface="Times New Roman" pitchFamily="18" charset="0"/>
                        </a:rPr>
                        <a:t>Analysis</a:t>
                      </a:r>
                      <a:endParaRPr kumimoji="0" lang="en-US" sz="1200" b="0" i="0" u="none" strike="noStrike" cap="none" normalizeH="0" baseline="0">
                        <a:ln>
                          <a:noFill/>
                        </a:ln>
                        <a:solidFill>
                          <a:schemeClr val="bg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dpi="0" rotWithShape="1">
                      <a:blip r:embed="rId2"/>
                      <a:srcRect/>
                      <a:stretch>
                        <a:fillRect/>
                      </a:stretch>
                    </a:blipFill>
                  </a:tcPr>
                </a:tc>
                <a:extLst>
                  <a:ext uri="{0D108BD9-81ED-4DB2-BD59-A6C34878D82A}">
                    <a16:rowId xmlns:a16="http://schemas.microsoft.com/office/drawing/2014/main" val="10000"/>
                  </a:ext>
                </a:extLst>
              </a:tr>
              <a:tr h="4617788">
                <a:tc>
                  <a:txBody>
                    <a:bodyPr/>
                    <a:lstStyle/>
                    <a:p>
                      <a:pPr marL="115888" marR="0" lvl="0" indent="-115888" algn="l" defTabSz="914400" rtl="0" eaLnBrk="1" fontAlgn="base" latinLnBrk="0" hangingPunct="1">
                        <a:lnSpc>
                          <a:spcPct val="100000"/>
                        </a:lnSpc>
                        <a:spcBef>
                          <a:spcPct val="20000"/>
                        </a:spcBef>
                        <a:spcAft>
                          <a:spcPct val="0"/>
                        </a:spcAft>
                        <a:buClrTx/>
                        <a:buSzTx/>
                        <a:buFontTx/>
                        <a:buNone/>
                        <a:tabLst>
                          <a:tab pos="115888" algn="l"/>
                        </a:tabLst>
                      </a:pPr>
                      <a:r>
                        <a:rPr kumimoji="0" lang="en-US" sz="1050" b="1" i="1" u="none" strike="noStrike" cap="none" normalizeH="0" baseline="0">
                          <a:ln>
                            <a:noFill/>
                          </a:ln>
                          <a:solidFill>
                            <a:srgbClr val="000000"/>
                          </a:solidFill>
                          <a:effectLst/>
                          <a:latin typeface="Arial" pitchFamily="34" charset="0"/>
                        </a:rPr>
                        <a:t>Crucial technical specifications</a:t>
                      </a: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Design</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Durability</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Reliability</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Product safety</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Standardization</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Tx/>
                        <a:buNone/>
                        <a:tabLst>
                          <a:tab pos="115888" algn="l"/>
                        </a:tabLst>
                      </a:pPr>
                      <a:r>
                        <a:rPr kumimoji="0" lang="en-US" sz="1050" b="1" i="1" u="none" strike="noStrike" cap="none" normalizeH="0" baseline="0">
                          <a:ln>
                            <a:noFill/>
                          </a:ln>
                          <a:solidFill>
                            <a:srgbClr val="000000"/>
                          </a:solidFill>
                          <a:effectLst/>
                          <a:latin typeface="Arial" pitchFamily="34" charset="0"/>
                        </a:rPr>
                        <a:t>Engineering requirements</a:t>
                      </a:r>
                      <a:endParaRPr kumimoji="0" lang="en-US" sz="1050" b="1"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rPr>
                        <a:t>Machines</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rPr>
                        <a:t>Tools</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rPr>
                        <a:t>Instruments</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rPr>
                        <a:t>Work flow</a:t>
                      </a:r>
                    </a:p>
                    <a:p>
                      <a:pPr marL="115888" marR="0" lvl="0" indent="-115888" algn="l" defTabSz="914400" rtl="0" eaLnBrk="1" fontAlgn="base" latinLnBrk="0" hangingPunct="1">
                        <a:lnSpc>
                          <a:spcPct val="100000"/>
                        </a:lnSpc>
                        <a:spcBef>
                          <a:spcPct val="0"/>
                        </a:spcBef>
                        <a:spcAft>
                          <a:spcPct val="0"/>
                        </a:spcAft>
                        <a:buClrTx/>
                        <a:buSzTx/>
                        <a:buFontTx/>
                        <a:buNone/>
                        <a:tabLst>
                          <a:tab pos="115888" algn="l"/>
                        </a:tabLst>
                      </a:pPr>
                      <a:r>
                        <a:rPr kumimoji="0" lang="en-US" sz="1050" b="1" i="1" u="none" strike="noStrike" cap="none" normalizeH="0" baseline="0">
                          <a:ln>
                            <a:noFill/>
                          </a:ln>
                          <a:solidFill>
                            <a:srgbClr val="000000"/>
                          </a:solidFill>
                          <a:effectLst/>
                          <a:latin typeface="Arial" pitchFamily="34" charset="0"/>
                        </a:rPr>
                        <a:t>Product development</a:t>
                      </a:r>
                      <a:endParaRPr kumimoji="0" lang="en-US" sz="1050" b="1"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rPr>
                        <a:t>Blueprints</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rPr>
                        <a:t>Models</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rPr>
                        <a:t>Prototypes</a:t>
                      </a:r>
                    </a:p>
                    <a:p>
                      <a:pPr marL="115888" marR="0" lvl="0" indent="-115888" algn="l" defTabSz="914400" rtl="0" eaLnBrk="1" fontAlgn="base" latinLnBrk="0" hangingPunct="1">
                        <a:lnSpc>
                          <a:spcPct val="100000"/>
                        </a:lnSpc>
                        <a:spcBef>
                          <a:spcPct val="0"/>
                        </a:spcBef>
                        <a:spcAft>
                          <a:spcPct val="0"/>
                        </a:spcAft>
                        <a:buClrTx/>
                        <a:buSzTx/>
                        <a:buFontTx/>
                        <a:buNone/>
                        <a:tabLst>
                          <a:tab pos="115888" algn="l"/>
                        </a:tabLst>
                      </a:pPr>
                      <a:r>
                        <a:rPr kumimoji="0" lang="en-US" sz="1050" b="1" i="1" u="none" strike="noStrike" cap="none" normalizeH="0" baseline="0">
                          <a:ln>
                            <a:noFill/>
                          </a:ln>
                          <a:solidFill>
                            <a:srgbClr val="000000"/>
                          </a:solidFill>
                          <a:effectLst/>
                          <a:latin typeface="Arial" pitchFamily="34" charset="0"/>
                        </a:rPr>
                        <a:t>Product testing</a:t>
                      </a:r>
                      <a:endParaRPr kumimoji="0" lang="en-US" sz="1050" b="1"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rPr>
                        <a:t>Lab testing</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rPr>
                        <a:t>Field testing</a:t>
                      </a:r>
                    </a:p>
                    <a:p>
                      <a:pPr marL="115888" marR="0" lvl="0" indent="-115888" algn="l" defTabSz="914400" rtl="0" eaLnBrk="1" fontAlgn="base" latinLnBrk="0" hangingPunct="1">
                        <a:lnSpc>
                          <a:spcPct val="100000"/>
                        </a:lnSpc>
                        <a:spcBef>
                          <a:spcPct val="0"/>
                        </a:spcBef>
                        <a:spcAft>
                          <a:spcPct val="0"/>
                        </a:spcAft>
                        <a:buClrTx/>
                        <a:buSzTx/>
                        <a:buFontTx/>
                        <a:buNone/>
                        <a:tabLst>
                          <a:tab pos="115888" algn="l"/>
                        </a:tabLst>
                      </a:pPr>
                      <a:r>
                        <a:rPr kumimoji="0" lang="en-US" sz="1050" b="1" i="1" u="none" strike="noStrike" cap="none" normalizeH="0" baseline="0">
                          <a:ln>
                            <a:noFill/>
                          </a:ln>
                          <a:solidFill>
                            <a:srgbClr val="000000"/>
                          </a:solidFill>
                          <a:effectLst/>
                          <a:latin typeface="Arial" pitchFamily="34" charset="0"/>
                        </a:rPr>
                        <a:t>Plant location</a:t>
                      </a:r>
                      <a:endParaRPr kumimoji="0" lang="en-US" sz="1050" b="1"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rPr>
                        <a:t>Desirable characteristics of plant site (proximity to suppliers, customers), environmental regulations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5888" marR="0" lvl="0" indent="-115888" algn="l" defTabSz="914400" rtl="0" eaLnBrk="1" fontAlgn="base" latinLnBrk="0" hangingPunct="1">
                        <a:lnSpc>
                          <a:spcPct val="100000"/>
                        </a:lnSpc>
                        <a:spcBef>
                          <a:spcPct val="20000"/>
                        </a:spcBef>
                        <a:spcAft>
                          <a:spcPct val="0"/>
                        </a:spcAft>
                        <a:buClrTx/>
                        <a:buSzTx/>
                        <a:buFontTx/>
                        <a:buNone/>
                        <a:tabLst>
                          <a:tab pos="115888" algn="l"/>
                        </a:tabLst>
                      </a:pPr>
                      <a:r>
                        <a:rPr kumimoji="0" lang="en-US" sz="1050" b="1" i="1" u="none" strike="noStrike" cap="none" normalizeH="0" baseline="0">
                          <a:ln>
                            <a:noFill/>
                          </a:ln>
                          <a:solidFill>
                            <a:srgbClr val="000000"/>
                          </a:solidFill>
                          <a:effectLst/>
                          <a:latin typeface="Arial" pitchFamily="34" charset="0"/>
                        </a:rPr>
                        <a:t>Market potential</a:t>
                      </a:r>
                      <a:endParaRPr kumimoji="0" lang="en-US" sz="1050" b="1" i="0" u="none" strike="noStrike" cap="none" normalizeH="0" baseline="0">
                        <a:ln>
                          <a:noFill/>
                        </a:ln>
                        <a:solidFill>
                          <a:srgbClr val="000000"/>
                        </a:solidFill>
                        <a:effectLst/>
                        <a:latin typeface="Arial" pitchFamily="34" charset="0"/>
                        <a:cs typeface="Times New Roman" pitchFamily="18"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Identification of potential customers and their dominant characteristics (e.g., age, income level, buying habits)</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Potential market share (as affected by competitive situation)</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Potential sales volume</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Sales price projections</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None/>
                        <a:tabLst>
                          <a:tab pos="115888" algn="l"/>
                        </a:tabLst>
                      </a:pPr>
                      <a:r>
                        <a:rPr kumimoji="0" lang="en-US" sz="1050" b="1" i="1" u="none" strike="noStrike" cap="none" normalizeH="0" baseline="0">
                          <a:ln>
                            <a:noFill/>
                          </a:ln>
                          <a:solidFill>
                            <a:srgbClr val="000000"/>
                          </a:solidFill>
                          <a:effectLst/>
                          <a:latin typeface="Arial" pitchFamily="34" charset="0"/>
                          <a:cs typeface="Times New Roman" pitchFamily="18" charset="0"/>
                        </a:rPr>
                        <a:t>Market testing</a:t>
                      </a:r>
                      <a:endParaRPr kumimoji="0" lang="en-US" sz="1050" b="1"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Selection of test</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Actual market test</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Analysis of market</a:t>
                      </a:r>
                      <a:endParaRPr kumimoji="0" lang="en-US" sz="1050" b="0"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None/>
                        <a:tabLst>
                          <a:tab pos="115888" algn="l"/>
                        </a:tabLst>
                      </a:pPr>
                      <a:r>
                        <a:rPr kumimoji="0" lang="en-US" sz="1050" b="1" i="1" u="none" strike="noStrike" cap="none" normalizeH="0" baseline="0">
                          <a:ln>
                            <a:noFill/>
                          </a:ln>
                          <a:solidFill>
                            <a:srgbClr val="000000"/>
                          </a:solidFill>
                          <a:effectLst/>
                          <a:latin typeface="Arial" pitchFamily="34" charset="0"/>
                          <a:cs typeface="Times New Roman" pitchFamily="18" charset="0"/>
                        </a:rPr>
                        <a:t>Marketing planning issues</a:t>
                      </a:r>
                      <a:endParaRPr kumimoji="0" lang="en-US" sz="1050" b="1" i="0" u="none" strike="noStrike" cap="none" normalizeH="0" baseline="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a:ln>
                            <a:noFill/>
                          </a:ln>
                          <a:solidFill>
                            <a:srgbClr val="000000"/>
                          </a:solidFill>
                          <a:effectLst/>
                          <a:latin typeface="Arial" pitchFamily="34" charset="0"/>
                          <a:cs typeface="Times New Roman" pitchFamily="18" charset="0"/>
                        </a:rPr>
                        <a:t>Preferred channels of distribution, impact of promotional efforts, required distribution points (warehouses), packaging considerations, price differentiation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15888" algn="l"/>
                        </a:tabLst>
                      </a:pPr>
                      <a:r>
                        <a:rPr kumimoji="0" lang="en-US" sz="1050" b="1" i="1" u="none" strike="noStrike" cap="none" normalizeH="0" baseline="0" dirty="0">
                          <a:ln>
                            <a:noFill/>
                          </a:ln>
                          <a:solidFill>
                            <a:srgbClr val="000000"/>
                          </a:solidFill>
                          <a:effectLst/>
                          <a:latin typeface="Arial" pitchFamily="34" charset="0"/>
                        </a:rPr>
                        <a:t>Required financial 	resources</a:t>
                      </a:r>
                      <a:endParaRPr kumimoji="0" lang="en-US" sz="1050" b="1" i="0" u="none" strike="noStrike" cap="none" normalizeH="0" baseline="0" dirty="0">
                        <a:ln>
                          <a:noFill/>
                        </a:ln>
                        <a:solidFill>
                          <a:srgbClr val="000000"/>
                        </a:solidFill>
                        <a:effectLst/>
                        <a:latin typeface="Arial" pitchFamily="34" charset="0"/>
                        <a:cs typeface="Times New Roman" pitchFamily="18" charset="0"/>
                      </a:endParaRPr>
                    </a:p>
                    <a:p>
                      <a:pPr marL="0" marR="0" lvl="0" indent="0"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	Fixed assets</a:t>
                      </a:r>
                      <a:endParaRPr kumimoji="0" lang="en-US" sz="1050" b="0"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	Current assets</a:t>
                      </a:r>
                      <a:endParaRPr kumimoji="0" lang="en-US" sz="1050" b="0"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	Necessary working 	capital</a:t>
                      </a:r>
                      <a:endParaRPr kumimoji="0" lang="en-US" sz="1050" b="0"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tab pos="115888" algn="l"/>
                        </a:tabLst>
                      </a:pPr>
                      <a:r>
                        <a:rPr kumimoji="0" lang="en-US" sz="1050" b="1" i="1" u="none" strike="noStrike" cap="none" normalizeH="0" baseline="0" dirty="0">
                          <a:ln>
                            <a:noFill/>
                          </a:ln>
                          <a:solidFill>
                            <a:srgbClr val="000000"/>
                          </a:solidFill>
                          <a:effectLst/>
                          <a:latin typeface="Arial" pitchFamily="34" charset="0"/>
                          <a:cs typeface="Times New Roman" pitchFamily="18" charset="0"/>
                        </a:rPr>
                        <a:t>Available financial resources</a:t>
                      </a:r>
                      <a:endParaRPr kumimoji="0" lang="en-US" sz="1050" b="1"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	Required borrowing</a:t>
                      </a:r>
                      <a:endParaRPr kumimoji="0" lang="en-US" sz="1050" b="0"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	Potential sources for 	funds</a:t>
                      </a:r>
                      <a:endParaRPr kumimoji="0" lang="en-US" sz="1050" b="0"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	Costs of borrowing</a:t>
                      </a:r>
                      <a:endParaRPr kumimoji="0" lang="en-US" sz="1050" b="0"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	Repayment conditions</a:t>
                      </a:r>
                      <a:endParaRPr kumimoji="0" lang="en-US" sz="1050" b="0"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	Operation cost analysis</a:t>
                      </a:r>
                      <a:endParaRPr kumimoji="0" lang="en-US" sz="1050" b="0"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	Fixed costs</a:t>
                      </a:r>
                      <a:endParaRPr kumimoji="0" lang="en-US" sz="1050" b="0"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	Variable costs</a:t>
                      </a:r>
                      <a:endParaRPr kumimoji="0" lang="en-US" sz="1050" b="0" i="0" u="none" strike="noStrike" cap="none" normalizeH="0" baseline="0" dirty="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	Projected profitability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5888" marR="0" lvl="0" indent="-115888" algn="l" defTabSz="914400" rtl="0" eaLnBrk="1" fontAlgn="base" latinLnBrk="0" hangingPunct="1">
                        <a:lnSpc>
                          <a:spcPct val="100000"/>
                        </a:lnSpc>
                        <a:spcBef>
                          <a:spcPct val="0"/>
                        </a:spcBef>
                        <a:spcAft>
                          <a:spcPct val="0"/>
                        </a:spcAft>
                        <a:buClrTx/>
                        <a:buSzTx/>
                        <a:buFontTx/>
                        <a:buNone/>
                        <a:tabLst>
                          <a:tab pos="115888" algn="l"/>
                        </a:tabLst>
                      </a:pPr>
                      <a:r>
                        <a:rPr kumimoji="0" lang="en-US" sz="1050" b="1" i="1" u="none" strike="noStrike" cap="none" normalizeH="0" baseline="0" dirty="0">
                          <a:ln>
                            <a:noFill/>
                          </a:ln>
                          <a:solidFill>
                            <a:srgbClr val="000000"/>
                          </a:solidFill>
                          <a:effectLst/>
                          <a:latin typeface="Arial" pitchFamily="34" charset="0"/>
                        </a:rPr>
                        <a:t>Personnel requirements</a:t>
                      </a: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Required skill levels and other personal characteristics of potential employees</a:t>
                      </a:r>
                      <a:endParaRPr kumimoji="0" lang="en-US" sz="1050" b="0" i="0" u="none" strike="noStrike" cap="none" normalizeH="0" baseline="0" dirty="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Managerial requirements</a:t>
                      </a:r>
                      <a:endParaRPr kumimoji="0" lang="en-US" sz="1050" b="0" i="0" u="none" strike="noStrike" cap="none" normalizeH="0" baseline="0" dirty="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Determination of individual responsibilities</a:t>
                      </a:r>
                      <a:endParaRPr kumimoji="0" lang="en-US" sz="1050" b="0" i="0" u="none" strike="noStrike" cap="none" normalizeH="0" baseline="0" dirty="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Determination of required organizational relationships</a:t>
                      </a:r>
                      <a:endParaRPr kumimoji="0" lang="en-US" sz="1050" b="0" i="0" u="none" strike="noStrike" cap="none" normalizeH="0" baseline="0" dirty="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Potential organizational development</a:t>
                      </a:r>
                      <a:endParaRPr kumimoji="0" lang="en-US" sz="1050" b="0" i="0" u="none" strike="noStrike" cap="none" normalizeH="0" baseline="0" dirty="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tab pos="115888" algn="l"/>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Competitive analysis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115888" marR="0" lvl="0" indent="-115888" algn="l" defTabSz="914400" rtl="0" eaLnBrk="1" fontAlgn="base" latinLnBrk="0" hangingPunct="1">
                        <a:lnSpc>
                          <a:spcPct val="100000"/>
                        </a:lnSpc>
                        <a:spcBef>
                          <a:spcPct val="20000"/>
                        </a:spcBef>
                        <a:spcAft>
                          <a:spcPct val="0"/>
                        </a:spcAft>
                        <a:buClrTx/>
                        <a:buSzTx/>
                        <a:buFontTx/>
                        <a:buNone/>
                        <a:tabLst/>
                      </a:pPr>
                      <a:r>
                        <a:rPr kumimoji="0" lang="en-US" sz="1050" b="1" i="1" u="none" strike="noStrike" cap="none" normalizeH="0" baseline="0" dirty="0">
                          <a:ln>
                            <a:noFill/>
                          </a:ln>
                          <a:solidFill>
                            <a:srgbClr val="000000"/>
                          </a:solidFill>
                          <a:effectLst/>
                          <a:latin typeface="Arial" pitchFamily="34" charset="0"/>
                        </a:rPr>
                        <a:t>Existing competitors</a:t>
                      </a:r>
                      <a:endParaRPr kumimoji="0" lang="en-US" sz="1050" b="1" i="0" u="none" strike="noStrike" cap="none" normalizeH="0" baseline="0" dirty="0">
                        <a:ln>
                          <a:noFill/>
                        </a:ln>
                        <a:solidFill>
                          <a:srgbClr val="000000"/>
                        </a:solidFill>
                        <a:effectLst/>
                        <a:latin typeface="Arial" pitchFamily="34" charset="0"/>
                        <a:cs typeface="Times New Roman" pitchFamily="18"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Size, financial resources, market entrenchment</a:t>
                      </a:r>
                      <a:endParaRPr kumimoji="0" lang="en-US" sz="1050" b="0" i="0" u="none" strike="noStrike" cap="none" normalizeH="0" baseline="0" dirty="0">
                        <a:ln>
                          <a:noFill/>
                        </a:ln>
                        <a:solidFill>
                          <a:schemeClr val="tx1"/>
                        </a:solidFill>
                        <a:effectLst/>
                        <a:latin typeface="Arial" pitchFamily="34" charset="0"/>
                      </a:endParaRPr>
                    </a:p>
                    <a:p>
                      <a:pPr marL="115888" marR="0" lvl="0" indent="-115888" algn="l" defTabSz="914400" rtl="0" eaLnBrk="1" fontAlgn="base" latinLnBrk="0" hangingPunct="1">
                        <a:lnSpc>
                          <a:spcPct val="100000"/>
                        </a:lnSpc>
                        <a:spcBef>
                          <a:spcPct val="20000"/>
                        </a:spcBef>
                        <a:spcAft>
                          <a:spcPct val="0"/>
                        </a:spcAft>
                        <a:buClrTx/>
                        <a:buSzTx/>
                        <a:buFontTx/>
                        <a:buChar char="•"/>
                        <a:tabLst/>
                      </a:pPr>
                      <a:r>
                        <a:rPr kumimoji="0" lang="en-US" sz="1050" b="0" i="0" u="none" strike="noStrike" cap="none" normalizeH="0" baseline="0" dirty="0">
                          <a:ln>
                            <a:noFill/>
                          </a:ln>
                          <a:solidFill>
                            <a:srgbClr val="000000"/>
                          </a:solidFill>
                          <a:effectLst/>
                          <a:latin typeface="Arial" pitchFamily="34" charset="0"/>
                          <a:cs typeface="Times New Roman" pitchFamily="18" charset="0"/>
                        </a:rPr>
                        <a:t>Potential reaction of competitors to newcomer by means of price cutting, aggressive advertising, introduction of new products, and other actions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Date Placeholder 2">
            <a:extLst>
              <a:ext uri="{FF2B5EF4-FFF2-40B4-BE49-F238E27FC236}">
                <a16:creationId xmlns:a16="http://schemas.microsoft.com/office/drawing/2014/main" id="{D91FA437-260C-7A2B-1343-118693C0D6A9}"/>
              </a:ext>
            </a:extLst>
          </p:cNvPr>
          <p:cNvSpPr>
            <a:spLocks noGrp="1"/>
          </p:cNvSpPr>
          <p:nvPr>
            <p:ph type="dt" sz="half" idx="10"/>
          </p:nvPr>
        </p:nvSpPr>
        <p:spPr/>
        <p:txBody>
          <a:bodyPr/>
          <a:lstStyle/>
          <a:p>
            <a:fld id="{9F0731C6-A4CF-457F-BCED-7909B16509A1}" type="datetime1">
              <a:rPr lang="en-US" smtClean="0"/>
              <a:t>11/5/2022</a:t>
            </a:fld>
            <a:endParaRPr lang="en-US"/>
          </a:p>
        </p:txBody>
      </p:sp>
      <p:sp>
        <p:nvSpPr>
          <p:cNvPr id="5" name="Footer Placeholder 4">
            <a:extLst>
              <a:ext uri="{FF2B5EF4-FFF2-40B4-BE49-F238E27FC236}">
                <a16:creationId xmlns:a16="http://schemas.microsoft.com/office/drawing/2014/main" id="{6E1D5E6C-3DE9-BEB2-C4B9-A1DAAB2D441C}"/>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latin typeface="+mn-lt"/>
              </a:rPr>
              <a:t>Four Forms of Feasibility Analysis</a:t>
            </a:r>
          </a:p>
        </p:txBody>
      </p:sp>
      <p:sp>
        <p:nvSpPr>
          <p:cNvPr id="5" name="Footer Placeholder 4">
            <a:extLst>
              <a:ext uri="{FF2B5EF4-FFF2-40B4-BE49-F238E27FC236}">
                <a16:creationId xmlns:a16="http://schemas.microsoft.com/office/drawing/2014/main" id="{1CCA1E35-1CD8-3ECF-7119-5F9D3778D7D8}"/>
              </a:ext>
            </a:extLst>
          </p:cNvPr>
          <p:cNvSpPr>
            <a:spLocks noGrp="1"/>
          </p:cNvSpPr>
          <p:nvPr>
            <p:ph type="ftr" sz="quarter" idx="11"/>
          </p:nvPr>
        </p:nvSpPr>
        <p:spPr>
          <a:xfrm rot="5400000">
            <a:off x="-1371600" y="1984248"/>
            <a:ext cx="3086100" cy="365125"/>
          </a:xfrm>
        </p:spPr>
        <p:txBody>
          <a:bodyPr>
            <a:normAutofit/>
          </a:bodyPr>
          <a:lstStyle/>
          <a:p>
            <a:pPr algn="l">
              <a:spcAft>
                <a:spcPts val="600"/>
              </a:spcAft>
            </a:pPr>
            <a:r>
              <a:rPr lang="en-US" sz="1000">
                <a:solidFill>
                  <a:srgbClr val="FFFFFF"/>
                </a:solidFill>
              </a:rPr>
              <a:t>Prof Remi Mitra</a:t>
            </a:r>
          </a:p>
        </p:txBody>
      </p:sp>
      <p:sp>
        <p:nvSpPr>
          <p:cNvPr id="3" name="Content Placeholder 2"/>
          <p:cNvSpPr>
            <a:spLocks noGrp="1"/>
          </p:cNvSpPr>
          <p:nvPr>
            <p:ph idx="1"/>
          </p:nvPr>
        </p:nvSpPr>
        <p:spPr>
          <a:xfrm>
            <a:off x="3607694" y="649480"/>
            <a:ext cx="4916510" cy="5546047"/>
          </a:xfrm>
        </p:spPr>
        <p:txBody>
          <a:bodyPr anchor="ctr">
            <a:normAutofit/>
          </a:bodyPr>
          <a:lstStyle/>
          <a:p>
            <a:pPr marL="514350" indent="-514350">
              <a:buFont typeface="+mj-lt"/>
              <a:buAutoNum type="arabicPeriod"/>
            </a:pPr>
            <a:r>
              <a:rPr lang="en-US" sz="2800" dirty="0"/>
              <a:t>Product/Service Feasibility Analysis</a:t>
            </a:r>
          </a:p>
          <a:p>
            <a:pPr marL="514350" indent="-514350">
              <a:buFont typeface="+mj-lt"/>
              <a:buAutoNum type="arabicPeriod"/>
            </a:pPr>
            <a:r>
              <a:rPr lang="en-US" sz="2800" dirty="0"/>
              <a:t>Industry/Market Feasibility Analysis</a:t>
            </a:r>
          </a:p>
          <a:p>
            <a:pPr marL="514350" indent="-514350">
              <a:buFont typeface="+mj-lt"/>
              <a:buAutoNum type="arabicPeriod"/>
            </a:pPr>
            <a:r>
              <a:rPr lang="en-US" sz="2800" dirty="0"/>
              <a:t>Organizational Feasibility Analysis</a:t>
            </a:r>
          </a:p>
          <a:p>
            <a:pPr marL="514350" indent="-514350">
              <a:buFont typeface="+mj-lt"/>
              <a:buAutoNum type="arabicPeriod"/>
            </a:pPr>
            <a:r>
              <a:rPr lang="en-US" sz="2800" dirty="0"/>
              <a:t>Financial Feasibility Analysis</a:t>
            </a:r>
          </a:p>
        </p:txBody>
      </p:sp>
      <p:sp>
        <p:nvSpPr>
          <p:cNvPr id="4" name="Date Placeholder 3">
            <a:extLst>
              <a:ext uri="{FF2B5EF4-FFF2-40B4-BE49-F238E27FC236}">
                <a16:creationId xmlns:a16="http://schemas.microsoft.com/office/drawing/2014/main" id="{C2D1943B-1C3E-A7F0-9740-22C3EA30AE3F}"/>
              </a:ext>
            </a:extLst>
          </p:cNvPr>
          <p:cNvSpPr>
            <a:spLocks noGrp="1"/>
          </p:cNvSpPr>
          <p:nvPr>
            <p:ph type="dt" sz="half" idx="10"/>
          </p:nvPr>
        </p:nvSpPr>
        <p:spPr>
          <a:xfrm>
            <a:off x="6727698" y="6455664"/>
            <a:ext cx="2057400" cy="365125"/>
          </a:xfrm>
        </p:spPr>
        <p:txBody>
          <a:bodyPr>
            <a:normAutofit/>
          </a:bodyPr>
          <a:lstStyle/>
          <a:p>
            <a:pPr algn="r">
              <a:spcAft>
                <a:spcPts val="600"/>
              </a:spcAft>
            </a:pPr>
            <a:fld id="{63F5ED36-C02E-4E0F-95AB-5BD38A0E5B1C}" type="datetime1">
              <a:rPr lang="en-US" sz="1000">
                <a:solidFill>
                  <a:schemeClr val="tx1">
                    <a:lumMod val="50000"/>
                    <a:lumOff val="50000"/>
                  </a:schemeClr>
                </a:solidFill>
              </a:rPr>
              <a:pPr algn="r">
                <a:spcAft>
                  <a:spcPts val="600"/>
                </a:spcAft>
              </a:pPr>
              <a:t>11/5/2022</a:t>
            </a:fld>
            <a:endParaRPr lang="en-US" sz="1000">
              <a:solidFill>
                <a:schemeClr val="tx1">
                  <a:lumMod val="50000"/>
                  <a:lumOff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2500">
                <a:solidFill>
                  <a:srgbClr val="FFFFFF"/>
                </a:solidFill>
                <a:latin typeface="+mn-lt"/>
              </a:rPr>
              <a:t>Product/Service Feasibility Analysis</a:t>
            </a:r>
          </a:p>
        </p:txBody>
      </p:sp>
      <p:sp>
        <p:nvSpPr>
          <p:cNvPr id="5" name="Footer Placeholder 4">
            <a:extLst>
              <a:ext uri="{FF2B5EF4-FFF2-40B4-BE49-F238E27FC236}">
                <a16:creationId xmlns:a16="http://schemas.microsoft.com/office/drawing/2014/main" id="{2D53F340-4BAD-2F23-6C35-490272E32EB3}"/>
              </a:ext>
            </a:extLst>
          </p:cNvPr>
          <p:cNvSpPr>
            <a:spLocks noGrp="1"/>
          </p:cNvSpPr>
          <p:nvPr>
            <p:ph type="ftr" sz="quarter" idx="11"/>
          </p:nvPr>
        </p:nvSpPr>
        <p:spPr>
          <a:xfrm rot="5400000">
            <a:off x="-1371600" y="1984248"/>
            <a:ext cx="3086100" cy="365125"/>
          </a:xfrm>
        </p:spPr>
        <p:txBody>
          <a:bodyPr>
            <a:normAutofit/>
          </a:bodyPr>
          <a:lstStyle/>
          <a:p>
            <a:pPr algn="l">
              <a:spcAft>
                <a:spcPts val="600"/>
              </a:spcAft>
            </a:pPr>
            <a:r>
              <a:rPr lang="en-US" sz="1000">
                <a:solidFill>
                  <a:srgbClr val="FFFFFF"/>
                </a:solidFill>
              </a:rPr>
              <a:t>Prof Remi Mitra</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a:t>An assessment of the overall appeal of the product or service being proposed.</a:t>
            </a:r>
          </a:p>
          <a:p>
            <a:r>
              <a:rPr lang="en-US" sz="1700"/>
              <a:t>Before a prospective firm rushes a product or service into development, it should be confident that the product or service is what its prospective customers want.</a:t>
            </a:r>
          </a:p>
          <a:p>
            <a:r>
              <a:rPr lang="en-US" sz="1700"/>
              <a:t>The two components of a product/service feasibility analysis are:</a:t>
            </a:r>
          </a:p>
          <a:p>
            <a:pPr lvl="1"/>
            <a:r>
              <a:rPr lang="en-US" sz="1700"/>
              <a:t>Concept testing</a:t>
            </a:r>
          </a:p>
          <a:p>
            <a:pPr lvl="1"/>
            <a:r>
              <a:rPr lang="en-US" sz="1700"/>
              <a:t>Usability testing</a:t>
            </a:r>
          </a:p>
          <a:p>
            <a:endParaRPr lang="en-US" sz="1700"/>
          </a:p>
        </p:txBody>
      </p:sp>
      <p:sp>
        <p:nvSpPr>
          <p:cNvPr id="4" name="Date Placeholder 3">
            <a:extLst>
              <a:ext uri="{FF2B5EF4-FFF2-40B4-BE49-F238E27FC236}">
                <a16:creationId xmlns:a16="http://schemas.microsoft.com/office/drawing/2014/main" id="{B5CD8A97-772F-5FE7-FECE-6538EA2127C4}"/>
              </a:ext>
            </a:extLst>
          </p:cNvPr>
          <p:cNvSpPr>
            <a:spLocks noGrp="1"/>
          </p:cNvSpPr>
          <p:nvPr>
            <p:ph type="dt" sz="half" idx="10"/>
          </p:nvPr>
        </p:nvSpPr>
        <p:spPr>
          <a:xfrm>
            <a:off x="6727698" y="6455664"/>
            <a:ext cx="2057400" cy="365125"/>
          </a:xfrm>
        </p:spPr>
        <p:txBody>
          <a:bodyPr>
            <a:normAutofit/>
          </a:bodyPr>
          <a:lstStyle/>
          <a:p>
            <a:pPr algn="r">
              <a:spcAft>
                <a:spcPts val="600"/>
              </a:spcAft>
            </a:pPr>
            <a:fld id="{A2B7072D-4CA9-44EC-ADB3-944AA6FE8487}" type="datetime1">
              <a:rPr lang="en-US" sz="1000">
                <a:solidFill>
                  <a:schemeClr val="tx1">
                    <a:lumMod val="50000"/>
                    <a:lumOff val="50000"/>
                  </a:schemeClr>
                </a:solidFill>
              </a:rPr>
              <a:pPr algn="r">
                <a:spcAft>
                  <a:spcPts val="600"/>
                </a:spcAft>
              </a:pPr>
              <a:t>11/5/2022</a:t>
            </a:fld>
            <a:endParaRPr lang="en-US" sz="1000">
              <a:solidFill>
                <a:schemeClr val="tx1">
                  <a:lumMod val="50000"/>
                  <a:lumOff val="5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Product/Service Feasibility Analysis</a:t>
            </a:r>
          </a:p>
        </p:txBody>
      </p:sp>
      <p:sp>
        <p:nvSpPr>
          <p:cNvPr id="3" name="Content Placeholder 2"/>
          <p:cNvSpPr>
            <a:spLocks noGrp="1"/>
          </p:cNvSpPr>
          <p:nvPr>
            <p:ph idx="1"/>
          </p:nvPr>
        </p:nvSpPr>
        <p:spPr/>
        <p:txBody>
          <a:bodyPr>
            <a:normAutofit lnSpcReduction="10000"/>
          </a:bodyPr>
          <a:lstStyle/>
          <a:p>
            <a:r>
              <a:rPr lang="en-US" dirty="0"/>
              <a:t>Concept Testing</a:t>
            </a:r>
          </a:p>
          <a:p>
            <a:pPr lvl="1"/>
            <a:r>
              <a:rPr lang="en-US" dirty="0"/>
              <a:t>A concept test involves showing a representation of the product or service to prospective users to gauge customer interest, desirability, and purchase intent.</a:t>
            </a:r>
          </a:p>
          <a:p>
            <a:pPr lvl="1"/>
            <a:r>
              <a:rPr lang="en-US" dirty="0"/>
              <a:t>A concept test is different from a concept statement (discussed earlier).  </a:t>
            </a:r>
          </a:p>
          <a:p>
            <a:pPr lvl="2"/>
            <a:r>
              <a:rPr lang="en-US" dirty="0"/>
              <a:t>A concept test is limited to testing the feasibility of a specific product or service idea.  </a:t>
            </a:r>
          </a:p>
          <a:p>
            <a:pPr lvl="2"/>
            <a:r>
              <a:rPr lang="en-US" dirty="0"/>
              <a:t>A concept statement is a preliminary evaluation of an entire business idea.</a:t>
            </a:r>
          </a:p>
        </p:txBody>
      </p:sp>
      <p:sp>
        <p:nvSpPr>
          <p:cNvPr id="4" name="Date Placeholder 3">
            <a:extLst>
              <a:ext uri="{FF2B5EF4-FFF2-40B4-BE49-F238E27FC236}">
                <a16:creationId xmlns:a16="http://schemas.microsoft.com/office/drawing/2014/main" id="{8E33407D-B0B4-02E7-A257-A1CD4E0C70B2}"/>
              </a:ext>
            </a:extLst>
          </p:cNvPr>
          <p:cNvSpPr>
            <a:spLocks noGrp="1"/>
          </p:cNvSpPr>
          <p:nvPr>
            <p:ph type="dt" sz="half" idx="10"/>
          </p:nvPr>
        </p:nvSpPr>
        <p:spPr/>
        <p:txBody>
          <a:bodyPr/>
          <a:lstStyle/>
          <a:p>
            <a:fld id="{817151D1-1EAF-4CCD-9882-906DC596DDE8}" type="datetime1">
              <a:rPr lang="en-US" smtClean="0"/>
              <a:t>11/5/2022</a:t>
            </a:fld>
            <a:endParaRPr lang="en-US"/>
          </a:p>
        </p:txBody>
      </p:sp>
      <p:sp>
        <p:nvSpPr>
          <p:cNvPr id="5" name="Footer Placeholder 4">
            <a:extLst>
              <a:ext uri="{FF2B5EF4-FFF2-40B4-BE49-F238E27FC236}">
                <a16:creationId xmlns:a16="http://schemas.microsoft.com/office/drawing/2014/main" id="{CC7CD286-D63C-6BB0-2EA1-6D543B5E96A2}"/>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Product/Service Feasibility Analysis</a:t>
            </a:r>
          </a:p>
        </p:txBody>
      </p:sp>
      <p:graphicFrame>
        <p:nvGraphicFramePr>
          <p:cNvPr id="8" name="Content Placeholder 7"/>
          <p:cNvGraphicFramePr>
            <a:graphicFrameLocks noGrp="1"/>
          </p:cNvGraphicFramePr>
          <p:nvPr>
            <p:ph idx="1"/>
          </p:nvPr>
        </p:nvGraphicFramePr>
        <p:xfrm>
          <a:off x="457200" y="1854200"/>
          <a:ext cx="8382000" cy="4632960"/>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20000"/>
                    </a:ext>
                  </a:extLst>
                </a:gridCol>
                <a:gridCol w="51054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Purpose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How it is accomplished</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t>Validate the underlying premises of a product or service idea</a:t>
                      </a:r>
                    </a:p>
                  </a:txBody>
                  <a:tcPr/>
                </a:tc>
                <a:tc>
                  <a:txBody>
                    <a:bodyPr/>
                    <a:lstStyle/>
                    <a:p>
                      <a:r>
                        <a:rPr lang="en-US" sz="2000" b="0" dirty="0"/>
                        <a:t>This can be accomplished via phone interviews, personal interviews, and focus groups and simply by watching people perform relevant tasks.</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t>Help develop an idea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t>A firm may show a product idea to a prospective customer, get feedback, and tweak the idea.  Then, in an iterative manner, they’ll show the idea to more potential customers, get feedback and tweak the idea some more, and so on.</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t>Estimate the potential market share the product or service might command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t>Some type of buying intention question appears in almost every concept test, usually in the form of a survey questionnaire.</a:t>
                      </a:r>
                    </a:p>
                  </a:txBody>
                  <a:tcPr/>
                </a:tc>
                <a:extLst>
                  <a:ext uri="{0D108BD9-81ED-4DB2-BD59-A6C34878D82A}">
                    <a16:rowId xmlns:a16="http://schemas.microsoft.com/office/drawing/2014/main" val="10003"/>
                  </a:ext>
                </a:extLst>
              </a:tr>
            </a:tbl>
          </a:graphicData>
        </a:graphic>
      </p:graphicFrame>
      <p:sp>
        <p:nvSpPr>
          <p:cNvPr id="5" name="Text Box 5"/>
          <p:cNvSpPr txBox="1">
            <a:spLocks noChangeArrowheads="1"/>
          </p:cNvSpPr>
          <p:nvPr/>
        </p:nvSpPr>
        <p:spPr bwMode="auto">
          <a:xfrm>
            <a:off x="1676400" y="1295400"/>
            <a:ext cx="5715000" cy="461665"/>
          </a:xfrm>
          <a:prstGeom prst="rect">
            <a:avLst/>
          </a:prstGeom>
          <a:noFill/>
          <a:ln w="9525">
            <a:noFill/>
            <a:miter lim="800000"/>
            <a:headEnd/>
            <a:tailEnd/>
          </a:ln>
          <a:effectLst/>
        </p:spPr>
        <p:txBody>
          <a:bodyPr>
            <a:spAutoFit/>
          </a:bodyPr>
          <a:lstStyle/>
          <a:p>
            <a:pPr algn="ctr">
              <a:spcBef>
                <a:spcPct val="50000"/>
              </a:spcBef>
            </a:pPr>
            <a:r>
              <a:rPr lang="en-US" sz="2400" dirty="0"/>
              <a:t>Three purposes of conducting a concept test</a:t>
            </a:r>
          </a:p>
        </p:txBody>
      </p:sp>
      <p:sp>
        <p:nvSpPr>
          <p:cNvPr id="3" name="Date Placeholder 2">
            <a:extLst>
              <a:ext uri="{FF2B5EF4-FFF2-40B4-BE49-F238E27FC236}">
                <a16:creationId xmlns:a16="http://schemas.microsoft.com/office/drawing/2014/main" id="{FAA91337-14E3-FDD5-7AD2-19FBEF7E3AC3}"/>
              </a:ext>
            </a:extLst>
          </p:cNvPr>
          <p:cNvSpPr>
            <a:spLocks noGrp="1"/>
          </p:cNvSpPr>
          <p:nvPr>
            <p:ph type="dt" sz="half" idx="10"/>
          </p:nvPr>
        </p:nvSpPr>
        <p:spPr/>
        <p:txBody>
          <a:bodyPr/>
          <a:lstStyle/>
          <a:p>
            <a:fld id="{1E9A6D91-F2BA-46B9-84B6-35AF96AAD8DB}" type="datetime1">
              <a:rPr lang="en-US" smtClean="0"/>
              <a:t>11/5/2022</a:t>
            </a:fld>
            <a:endParaRPr lang="en-US"/>
          </a:p>
        </p:txBody>
      </p:sp>
      <p:sp>
        <p:nvSpPr>
          <p:cNvPr id="4" name="Footer Placeholder 3">
            <a:extLst>
              <a:ext uri="{FF2B5EF4-FFF2-40B4-BE49-F238E27FC236}">
                <a16:creationId xmlns:a16="http://schemas.microsoft.com/office/drawing/2014/main" id="{2F838AA2-64DC-37A7-C111-44E805628EBA}"/>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Product/Service Feasibility Analysis</a:t>
            </a:r>
          </a:p>
        </p:txBody>
      </p:sp>
      <p:sp>
        <p:nvSpPr>
          <p:cNvPr id="6" name="Content Placeholder 5"/>
          <p:cNvSpPr>
            <a:spLocks noGrp="1"/>
          </p:cNvSpPr>
          <p:nvPr>
            <p:ph idx="1"/>
          </p:nvPr>
        </p:nvSpPr>
        <p:spPr/>
        <p:txBody>
          <a:bodyPr>
            <a:noAutofit/>
          </a:bodyPr>
          <a:lstStyle/>
          <a:p>
            <a:r>
              <a:rPr lang="en-US" sz="2800" dirty="0"/>
              <a:t>Usability Testing</a:t>
            </a:r>
          </a:p>
          <a:p>
            <a:pPr lvl="1"/>
            <a:r>
              <a:rPr lang="en-US" sz="2400" dirty="0"/>
              <a:t>Is the method by which users of a product are asked to perform certain tasks in order to measure the product’s ease-of-use and the user’s perception of the experience.</a:t>
            </a:r>
          </a:p>
          <a:p>
            <a:pPr lvl="1"/>
            <a:r>
              <a:rPr lang="en-US" sz="2400" dirty="0"/>
              <a:t>Usability tests are sometimes called user tests, beta tests, or field trials, depending on the circumstances involved.</a:t>
            </a:r>
          </a:p>
          <a:p>
            <a:pPr lvl="2"/>
            <a:r>
              <a:rPr lang="en-US" sz="2000" dirty="0"/>
              <a:t>While it is tempting to rush a new product or service to market, conducting a usability test is a good investment of an entrepreneur’s or firm’s resources.</a:t>
            </a:r>
          </a:p>
          <a:p>
            <a:pPr lvl="2"/>
            <a:r>
              <a:rPr lang="en-US" sz="2000" dirty="0"/>
              <a:t>Many products that consumers find frustrating to work with have been brought to market too quickly. </a:t>
            </a:r>
          </a:p>
        </p:txBody>
      </p:sp>
      <p:sp>
        <p:nvSpPr>
          <p:cNvPr id="3" name="Date Placeholder 2">
            <a:extLst>
              <a:ext uri="{FF2B5EF4-FFF2-40B4-BE49-F238E27FC236}">
                <a16:creationId xmlns:a16="http://schemas.microsoft.com/office/drawing/2014/main" id="{E45FAA11-A3A5-CAFA-8BEB-ACED7269B7C3}"/>
              </a:ext>
            </a:extLst>
          </p:cNvPr>
          <p:cNvSpPr>
            <a:spLocks noGrp="1"/>
          </p:cNvSpPr>
          <p:nvPr>
            <p:ph type="dt" sz="half" idx="10"/>
          </p:nvPr>
        </p:nvSpPr>
        <p:spPr/>
        <p:txBody>
          <a:bodyPr/>
          <a:lstStyle/>
          <a:p>
            <a:fld id="{3622D082-C826-49E4-A39F-D538AE076DEC}" type="datetime1">
              <a:rPr lang="en-US" smtClean="0"/>
              <a:t>11/5/2022</a:t>
            </a:fld>
            <a:endParaRPr lang="en-US"/>
          </a:p>
        </p:txBody>
      </p:sp>
      <p:sp>
        <p:nvSpPr>
          <p:cNvPr id="4" name="Footer Placeholder 3">
            <a:extLst>
              <a:ext uri="{FF2B5EF4-FFF2-40B4-BE49-F238E27FC236}">
                <a16:creationId xmlns:a16="http://schemas.microsoft.com/office/drawing/2014/main" id="{2A9C8147-1993-66CE-D74E-64E0A3A02989}"/>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Product/Service Feasibility Analysis</a:t>
            </a:r>
          </a:p>
        </p:txBody>
      </p:sp>
      <p:graphicFrame>
        <p:nvGraphicFramePr>
          <p:cNvPr id="8" name="Content Placeholder 7"/>
          <p:cNvGraphicFramePr>
            <a:graphicFrameLocks noGrp="1"/>
          </p:cNvGraphicFramePr>
          <p:nvPr>
            <p:ph idx="1"/>
          </p:nvPr>
        </p:nvGraphicFramePr>
        <p:xfrm>
          <a:off x="304800" y="2087880"/>
          <a:ext cx="8534400" cy="362712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t>Form of usability test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t>Explanation</a:t>
                      </a:r>
                      <a:endParaRPr lang="en-US" sz="2000" dirty="0"/>
                    </a:p>
                  </a:txBody>
                  <a:tcPr/>
                </a:tc>
                <a:extLst>
                  <a:ext uri="{0D108BD9-81ED-4DB2-BD59-A6C34878D82A}">
                    <a16:rowId xmlns:a16="http://schemas.microsoft.com/office/drawing/2014/main" val="10000"/>
                  </a:ext>
                </a:extLst>
              </a:tr>
              <a:tr h="370840">
                <a:tc>
                  <a:txBody>
                    <a:bodyPr/>
                    <a:lstStyle/>
                    <a:p>
                      <a:pPr algn="l">
                        <a:spcBef>
                          <a:spcPct val="50000"/>
                        </a:spcBef>
                      </a:pPr>
                      <a:r>
                        <a:rPr lang="en-US" sz="2000" b="0" dirty="0"/>
                        <a:t>Basic prototype</a:t>
                      </a:r>
                    </a:p>
                  </a:txBody>
                  <a:tcPr/>
                </a:tc>
                <a:tc>
                  <a:txBody>
                    <a:bodyPr/>
                    <a:lstStyle/>
                    <a:p>
                      <a:pPr algn="l">
                        <a:spcBef>
                          <a:spcPct val="50000"/>
                        </a:spcBef>
                      </a:pPr>
                      <a:r>
                        <a:rPr lang="en-US" sz="2000" b="0" dirty="0"/>
                        <a:t>Some entrepreneurs, with limited budgets, develop a fairly basic prototype and ask friends and colleagues to use the product, then complete an evaluation form or give feedback.</a:t>
                      </a:r>
                    </a:p>
                  </a:txBody>
                  <a:tcPr/>
                </a:tc>
                <a:extLst>
                  <a:ext uri="{0D108BD9-81ED-4DB2-BD59-A6C34878D82A}">
                    <a16:rowId xmlns:a16="http://schemas.microsoft.com/office/drawing/2014/main" val="10001"/>
                  </a:ext>
                </a:extLst>
              </a:tr>
              <a:tr h="370840">
                <a:tc>
                  <a:txBody>
                    <a:bodyPr/>
                    <a:lstStyle/>
                    <a:p>
                      <a:pPr algn="l">
                        <a:spcBef>
                          <a:spcPct val="50000"/>
                        </a:spcBef>
                      </a:pPr>
                      <a:r>
                        <a:rPr lang="en-US" sz="2000" b="0" dirty="0"/>
                        <a:t>Elaborate usability test</a:t>
                      </a:r>
                    </a:p>
                  </a:txBody>
                  <a:tcPr/>
                </a:tc>
                <a:tc>
                  <a:txBody>
                    <a:bodyPr/>
                    <a:lstStyle/>
                    <a:p>
                      <a:pPr algn="l">
                        <a:spcBef>
                          <a:spcPct val="50000"/>
                        </a:spcBef>
                      </a:pPr>
                      <a:r>
                        <a:rPr lang="en-US" sz="2000" b="0" dirty="0"/>
                        <a:t>Better funded companies have more elaborate usability tests. For example, in software usability-testing lab, participants are asked to work with software programs that are being developed, while “loggers” record usability problems.</a:t>
                      </a:r>
                    </a:p>
                  </a:txBody>
                  <a:tcPr/>
                </a:tc>
                <a:extLst>
                  <a:ext uri="{0D108BD9-81ED-4DB2-BD59-A6C34878D82A}">
                    <a16:rowId xmlns:a16="http://schemas.microsoft.com/office/drawing/2014/main" val="10002"/>
                  </a:ext>
                </a:extLst>
              </a:tr>
            </a:tbl>
          </a:graphicData>
        </a:graphic>
      </p:graphicFrame>
      <p:sp>
        <p:nvSpPr>
          <p:cNvPr id="5" name="Text Box 5"/>
          <p:cNvSpPr txBox="1">
            <a:spLocks noChangeArrowheads="1"/>
          </p:cNvSpPr>
          <p:nvPr/>
        </p:nvSpPr>
        <p:spPr bwMode="auto">
          <a:xfrm>
            <a:off x="1676400" y="1595735"/>
            <a:ext cx="5715000" cy="461665"/>
          </a:xfrm>
          <a:prstGeom prst="rect">
            <a:avLst/>
          </a:prstGeom>
          <a:noFill/>
          <a:ln w="9525">
            <a:noFill/>
            <a:miter lim="800000"/>
            <a:headEnd/>
            <a:tailEnd/>
          </a:ln>
          <a:effectLst/>
        </p:spPr>
        <p:txBody>
          <a:bodyPr>
            <a:spAutoFit/>
          </a:bodyPr>
          <a:lstStyle/>
          <a:p>
            <a:pPr algn="ctr">
              <a:spcBef>
                <a:spcPct val="50000"/>
              </a:spcBef>
            </a:pPr>
            <a:r>
              <a:rPr lang="en-US" sz="2400" dirty="0"/>
              <a:t>Forms of usability testing</a:t>
            </a:r>
          </a:p>
        </p:txBody>
      </p:sp>
      <p:sp>
        <p:nvSpPr>
          <p:cNvPr id="3" name="Date Placeholder 2">
            <a:extLst>
              <a:ext uri="{FF2B5EF4-FFF2-40B4-BE49-F238E27FC236}">
                <a16:creationId xmlns:a16="http://schemas.microsoft.com/office/drawing/2014/main" id="{D7F5062D-F789-E993-4D0A-D436F4134447}"/>
              </a:ext>
            </a:extLst>
          </p:cNvPr>
          <p:cNvSpPr>
            <a:spLocks noGrp="1"/>
          </p:cNvSpPr>
          <p:nvPr>
            <p:ph type="dt" sz="half" idx="10"/>
          </p:nvPr>
        </p:nvSpPr>
        <p:spPr/>
        <p:txBody>
          <a:bodyPr/>
          <a:lstStyle/>
          <a:p>
            <a:fld id="{71C75569-46A6-4642-9D61-103486A507FE}" type="datetime1">
              <a:rPr lang="en-US" smtClean="0"/>
              <a:t>11/5/2022</a:t>
            </a:fld>
            <a:endParaRPr lang="en-US"/>
          </a:p>
        </p:txBody>
      </p:sp>
      <p:sp>
        <p:nvSpPr>
          <p:cNvPr id="4" name="Footer Placeholder 3">
            <a:extLst>
              <a:ext uri="{FF2B5EF4-FFF2-40B4-BE49-F238E27FC236}">
                <a16:creationId xmlns:a16="http://schemas.microsoft.com/office/drawing/2014/main" id="{4D942074-431C-550E-0315-8C720BF9FD6B}"/>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E9615CF-3583-DE93-D9E6-766D0E6A7A63}"/>
              </a:ext>
            </a:extLst>
          </p:cNvPr>
          <p:cNvSpPr>
            <a:spLocks noGrp="1"/>
          </p:cNvSpPr>
          <p:nvPr>
            <p:ph type="title"/>
          </p:nvPr>
        </p:nvSpPr>
        <p:spPr>
          <a:xfrm>
            <a:off x="495030" y="2767106"/>
            <a:ext cx="2160621" cy="3071906"/>
          </a:xfrm>
        </p:spPr>
        <p:txBody>
          <a:bodyPr vert="horz" lIns="91440" tIns="45720" rIns="91440" bIns="45720" rtlCol="0" anchor="t">
            <a:normAutofit/>
          </a:bodyPr>
          <a:lstStyle/>
          <a:p>
            <a:pPr algn="l">
              <a:lnSpc>
                <a:spcPct val="90000"/>
              </a:lnSpc>
            </a:pPr>
            <a:r>
              <a:rPr lang="en-US" sz="1700" kern="1200">
                <a:solidFill>
                  <a:srgbClr val="FFFFFF"/>
                </a:solidFill>
                <a:latin typeface="+mj-lt"/>
                <a:ea typeface="+mj-ea"/>
                <a:cs typeface="+mj-cs"/>
              </a:rPr>
              <a:t>ENTREPRENEURSHIP ECOSYSTEM</a:t>
            </a:r>
            <a:br>
              <a:rPr lang="en-US" sz="1700" kern="1200">
                <a:solidFill>
                  <a:srgbClr val="FFFFFF"/>
                </a:solidFill>
                <a:latin typeface="+mj-lt"/>
                <a:ea typeface="+mj-ea"/>
                <a:cs typeface="+mj-cs"/>
              </a:rPr>
            </a:br>
            <a:r>
              <a:rPr lang="en-US" sz="1700" kern="1200">
                <a:solidFill>
                  <a:srgbClr val="FFFFFF"/>
                </a:solidFill>
                <a:latin typeface="+mj-lt"/>
                <a:ea typeface="+mj-ea"/>
                <a:cs typeface="+mj-cs"/>
              </a:rPr>
              <a:t>AND ITS ELEMENTS</a:t>
            </a:r>
          </a:p>
        </p:txBody>
      </p:sp>
      <p:sp>
        <p:nvSpPr>
          <p:cNvPr id="4" name="Footer Placeholder 3">
            <a:extLst>
              <a:ext uri="{FF2B5EF4-FFF2-40B4-BE49-F238E27FC236}">
                <a16:creationId xmlns:a16="http://schemas.microsoft.com/office/drawing/2014/main" id="{E47E0B64-97C9-B39E-9832-67B24C51A0DF}"/>
              </a:ext>
            </a:extLst>
          </p:cNvPr>
          <p:cNvSpPr>
            <a:spLocks noGrp="1"/>
          </p:cNvSpPr>
          <p:nvPr>
            <p:ph type="ftr" sz="quarter" idx="11"/>
          </p:nvPr>
        </p:nvSpPr>
        <p:spPr>
          <a:xfrm rot="5400000">
            <a:off x="-1371600" y="2002536"/>
            <a:ext cx="3086100" cy="365760"/>
          </a:xfrm>
        </p:spPr>
        <p:txBody>
          <a:bodyPr vert="horz" lIns="91440" tIns="45720" rIns="91440" bIns="45720" rtlCol="0" anchor="ctr">
            <a:normAutofit/>
          </a:bodyPr>
          <a:lstStyle/>
          <a:p>
            <a:pPr algn="l">
              <a:spcAft>
                <a:spcPts val="600"/>
              </a:spcAft>
            </a:pPr>
            <a:r>
              <a:rPr lang="en-US" sz="1000" kern="1200">
                <a:solidFill>
                  <a:srgbClr val="FFFFFF"/>
                </a:solidFill>
                <a:latin typeface="+mn-lt"/>
                <a:ea typeface="+mn-ea"/>
                <a:cs typeface="+mn-cs"/>
              </a:rPr>
              <a:t>Prof Remi Mitra</a:t>
            </a:r>
          </a:p>
        </p:txBody>
      </p:sp>
      <p:pic>
        <p:nvPicPr>
          <p:cNvPr id="1026" name="Picture 2" descr="Tech Startup School | Türkiye Girişimcilik Ekosistemi">
            <a:extLst>
              <a:ext uri="{FF2B5EF4-FFF2-40B4-BE49-F238E27FC236}">
                <a16:creationId xmlns:a16="http://schemas.microsoft.com/office/drawing/2014/main" id="{F7A94B5A-3CEB-0F25-4D08-B6170275A4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76821" y="1735465"/>
            <a:ext cx="5419311" cy="3387069"/>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53414E2E-3E3A-03B7-E8DA-B206E8453148}"/>
              </a:ext>
            </a:extLst>
          </p:cNvPr>
          <p:cNvSpPr>
            <a:spLocks noGrp="1"/>
          </p:cNvSpPr>
          <p:nvPr>
            <p:ph type="dt" sz="half" idx="10"/>
          </p:nvPr>
        </p:nvSpPr>
        <p:spPr>
          <a:xfrm>
            <a:off x="6727698" y="6455664"/>
            <a:ext cx="2057400" cy="365125"/>
          </a:xfrm>
        </p:spPr>
        <p:txBody>
          <a:bodyPr vert="horz" lIns="91440" tIns="45720" rIns="91440" bIns="45720" rtlCol="0" anchor="ctr">
            <a:normAutofit/>
          </a:bodyPr>
          <a:lstStyle/>
          <a:p>
            <a:pPr algn="r">
              <a:spcAft>
                <a:spcPts val="600"/>
              </a:spcAft>
            </a:pPr>
            <a:fld id="{3460C10E-6218-4D0D-9518-FEA53C2BCE2A}" type="datetime1">
              <a:rPr lang="en-US" sz="1000">
                <a:solidFill>
                  <a:schemeClr val="tx1">
                    <a:lumMod val="50000"/>
                    <a:lumOff val="50000"/>
                  </a:schemeClr>
                </a:solidFill>
              </a:rPr>
              <a:pPr algn="r">
                <a:spcAft>
                  <a:spcPts val="600"/>
                </a:spcAft>
              </a:pPr>
              <a:t>11/5/2022</a:t>
            </a:fld>
            <a:endParaRPr lang="en-US" sz="1000">
              <a:solidFill>
                <a:schemeClr val="tx1">
                  <a:lumMod val="50000"/>
                  <a:lumOff val="50000"/>
                </a:schemeClr>
              </a:solidFill>
            </a:endParaRPr>
          </a:p>
        </p:txBody>
      </p:sp>
      <p:sp>
        <p:nvSpPr>
          <p:cNvPr id="5" name="TextBox 4">
            <a:extLst>
              <a:ext uri="{FF2B5EF4-FFF2-40B4-BE49-F238E27FC236}">
                <a16:creationId xmlns:a16="http://schemas.microsoft.com/office/drawing/2014/main" id="{764C5115-8E6A-59E1-156B-6137F6A8A0ED}"/>
              </a:ext>
            </a:extLst>
          </p:cNvPr>
          <p:cNvSpPr txBox="1"/>
          <p:nvPr/>
        </p:nvSpPr>
        <p:spPr>
          <a:xfrm>
            <a:off x="3962400" y="5486400"/>
            <a:ext cx="4686570" cy="369332"/>
          </a:xfrm>
          <a:prstGeom prst="rect">
            <a:avLst/>
          </a:prstGeom>
          <a:noFill/>
        </p:spPr>
        <p:txBody>
          <a:bodyPr wrap="square" rtlCol="0">
            <a:spAutoFit/>
          </a:bodyPr>
          <a:lstStyle/>
          <a:p>
            <a:r>
              <a:rPr lang="en-IN" dirty="0"/>
              <a:t>Source: www.startupindia.gov.in/</a:t>
            </a:r>
          </a:p>
        </p:txBody>
      </p:sp>
    </p:spTree>
    <p:extLst>
      <p:ext uri="{BB962C8B-B14F-4D97-AF65-F5344CB8AC3E}">
        <p14:creationId xmlns:p14="http://schemas.microsoft.com/office/powerpoint/2010/main" val="530848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2500">
                <a:solidFill>
                  <a:srgbClr val="FFFFFF"/>
                </a:solidFill>
                <a:latin typeface="+mn-lt"/>
              </a:rPr>
              <a:t>Industry/Market Feasibility Analysis</a:t>
            </a:r>
          </a:p>
        </p:txBody>
      </p:sp>
      <p:sp>
        <p:nvSpPr>
          <p:cNvPr id="5" name="Footer Placeholder 4">
            <a:extLst>
              <a:ext uri="{FF2B5EF4-FFF2-40B4-BE49-F238E27FC236}">
                <a16:creationId xmlns:a16="http://schemas.microsoft.com/office/drawing/2014/main" id="{A3BE9139-4FC5-AFD3-D3F7-15D27FC8405C}"/>
              </a:ext>
            </a:extLst>
          </p:cNvPr>
          <p:cNvSpPr>
            <a:spLocks noGrp="1"/>
          </p:cNvSpPr>
          <p:nvPr>
            <p:ph type="ftr" sz="quarter" idx="11"/>
          </p:nvPr>
        </p:nvSpPr>
        <p:spPr>
          <a:xfrm rot="5400000">
            <a:off x="-1371600" y="1984248"/>
            <a:ext cx="3086100" cy="365125"/>
          </a:xfrm>
        </p:spPr>
        <p:txBody>
          <a:bodyPr>
            <a:normAutofit/>
          </a:bodyPr>
          <a:lstStyle/>
          <a:p>
            <a:pPr algn="l">
              <a:spcAft>
                <a:spcPts val="600"/>
              </a:spcAft>
            </a:pPr>
            <a:r>
              <a:rPr lang="en-US" sz="1000">
                <a:solidFill>
                  <a:srgbClr val="FFFFFF"/>
                </a:solidFill>
              </a:rPr>
              <a:t>Prof Remi Mitra</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a:t>An assessment of the overall appeal of the market for the product or service being proposed.</a:t>
            </a:r>
          </a:p>
          <a:p>
            <a:r>
              <a:rPr lang="en-US" sz="1700"/>
              <a:t>For industry/market feasibility analysis, there are three primary issues that a proposed business should consider:</a:t>
            </a:r>
          </a:p>
          <a:p>
            <a:pPr lvl="1"/>
            <a:r>
              <a:rPr lang="en-US" sz="1700"/>
              <a:t>Industry attractiveness</a:t>
            </a:r>
          </a:p>
          <a:p>
            <a:pPr lvl="1"/>
            <a:r>
              <a:rPr lang="en-US" sz="1700"/>
              <a:t>market timeliness</a:t>
            </a:r>
          </a:p>
          <a:p>
            <a:pPr lvl="1"/>
            <a:r>
              <a:rPr lang="en-US" sz="1700"/>
              <a:t>identification of a niche market.</a:t>
            </a:r>
          </a:p>
          <a:p>
            <a:endParaRPr lang="en-US" sz="1700" b="1"/>
          </a:p>
        </p:txBody>
      </p:sp>
      <p:sp>
        <p:nvSpPr>
          <p:cNvPr id="4" name="Date Placeholder 3">
            <a:extLst>
              <a:ext uri="{FF2B5EF4-FFF2-40B4-BE49-F238E27FC236}">
                <a16:creationId xmlns:a16="http://schemas.microsoft.com/office/drawing/2014/main" id="{69A1ACC8-133B-E67D-175D-A19BEABAA514}"/>
              </a:ext>
            </a:extLst>
          </p:cNvPr>
          <p:cNvSpPr>
            <a:spLocks noGrp="1"/>
          </p:cNvSpPr>
          <p:nvPr>
            <p:ph type="dt" sz="half" idx="10"/>
          </p:nvPr>
        </p:nvSpPr>
        <p:spPr>
          <a:xfrm>
            <a:off x="6727698" y="6455664"/>
            <a:ext cx="2057400" cy="365125"/>
          </a:xfrm>
        </p:spPr>
        <p:txBody>
          <a:bodyPr>
            <a:normAutofit/>
          </a:bodyPr>
          <a:lstStyle/>
          <a:p>
            <a:pPr algn="r">
              <a:spcAft>
                <a:spcPts val="600"/>
              </a:spcAft>
            </a:pPr>
            <a:fld id="{E9B1EBC2-7077-47DB-9B6F-50FA66362279}" type="datetime1">
              <a:rPr lang="en-US" sz="1000">
                <a:solidFill>
                  <a:schemeClr val="tx1">
                    <a:lumMod val="50000"/>
                    <a:lumOff val="50000"/>
                  </a:schemeClr>
                </a:solidFill>
              </a:rPr>
              <a:pPr algn="r">
                <a:spcAft>
                  <a:spcPts val="600"/>
                </a:spcAft>
              </a:pPr>
              <a:t>11/5/2022</a:t>
            </a:fld>
            <a:endParaRPr lang="en-US" sz="1000">
              <a:solidFill>
                <a:schemeClr val="tx1">
                  <a:lumMod val="50000"/>
                  <a:lumOff val="5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Industry/Market Feasibility Analysis</a:t>
            </a:r>
          </a:p>
        </p:txBody>
      </p:sp>
      <p:sp>
        <p:nvSpPr>
          <p:cNvPr id="3" name="Content Placeholder 2"/>
          <p:cNvSpPr>
            <a:spLocks noGrp="1"/>
          </p:cNvSpPr>
          <p:nvPr>
            <p:ph idx="1"/>
          </p:nvPr>
        </p:nvSpPr>
        <p:spPr/>
        <p:txBody>
          <a:bodyPr>
            <a:noAutofit/>
          </a:bodyPr>
          <a:lstStyle/>
          <a:p>
            <a:r>
              <a:rPr lang="en-US" dirty="0"/>
              <a:t>Industry Attractiveness</a:t>
            </a:r>
          </a:p>
          <a:p>
            <a:pPr lvl="1"/>
            <a:r>
              <a:rPr lang="en-US" dirty="0"/>
              <a:t>A primary determinant of a new venture’s feasibility is the attractiveness of the industry it chooses.</a:t>
            </a:r>
          </a:p>
          <a:p>
            <a:pPr lvl="1"/>
            <a:r>
              <a:rPr lang="en-US" dirty="0"/>
              <a:t>In addition to evaluating an industry’s growth potential, a new venture will want to know more about the industry it plans to enter.</a:t>
            </a:r>
          </a:p>
          <a:p>
            <a:pPr lvl="1"/>
            <a:r>
              <a:rPr lang="en-US" dirty="0"/>
              <a:t>This can be accomplished through both primary and secondary research.</a:t>
            </a:r>
          </a:p>
        </p:txBody>
      </p:sp>
      <p:sp>
        <p:nvSpPr>
          <p:cNvPr id="4" name="Date Placeholder 3">
            <a:extLst>
              <a:ext uri="{FF2B5EF4-FFF2-40B4-BE49-F238E27FC236}">
                <a16:creationId xmlns:a16="http://schemas.microsoft.com/office/drawing/2014/main" id="{31056652-B4BE-B733-3267-E34C58A86100}"/>
              </a:ext>
            </a:extLst>
          </p:cNvPr>
          <p:cNvSpPr>
            <a:spLocks noGrp="1"/>
          </p:cNvSpPr>
          <p:nvPr>
            <p:ph type="dt" sz="half" idx="10"/>
          </p:nvPr>
        </p:nvSpPr>
        <p:spPr/>
        <p:txBody>
          <a:bodyPr/>
          <a:lstStyle/>
          <a:p>
            <a:fld id="{71D053A6-E79C-410D-855E-F61122C9B72F}" type="datetime1">
              <a:rPr lang="en-US" smtClean="0"/>
              <a:t>11/5/2022</a:t>
            </a:fld>
            <a:endParaRPr lang="en-US"/>
          </a:p>
        </p:txBody>
      </p:sp>
      <p:sp>
        <p:nvSpPr>
          <p:cNvPr id="5" name="Footer Placeholder 4">
            <a:extLst>
              <a:ext uri="{FF2B5EF4-FFF2-40B4-BE49-F238E27FC236}">
                <a16:creationId xmlns:a16="http://schemas.microsoft.com/office/drawing/2014/main" id="{7992BA82-54B0-5255-30E4-E6610442D659}"/>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Industry/Market Feasibility Analysis</a:t>
            </a:r>
          </a:p>
        </p:txBody>
      </p:sp>
      <p:sp>
        <p:nvSpPr>
          <p:cNvPr id="3" name="Content Placeholder 2"/>
          <p:cNvSpPr>
            <a:spLocks noGrp="1"/>
          </p:cNvSpPr>
          <p:nvPr>
            <p:ph idx="1"/>
          </p:nvPr>
        </p:nvSpPr>
        <p:spPr/>
        <p:txBody>
          <a:bodyPr>
            <a:noAutofit/>
          </a:bodyPr>
          <a:lstStyle/>
          <a:p>
            <a:r>
              <a:rPr lang="en-US" dirty="0"/>
              <a:t>Characteristics of attractive industries for new ventures</a:t>
            </a:r>
          </a:p>
          <a:p>
            <a:pPr lvl="1"/>
            <a:r>
              <a:rPr lang="en-US" dirty="0"/>
              <a:t>Are large and growing (with growth being more important than size)</a:t>
            </a:r>
          </a:p>
          <a:p>
            <a:pPr lvl="1"/>
            <a:r>
              <a:rPr lang="en-US" dirty="0"/>
              <a:t>Are important to the customer</a:t>
            </a:r>
          </a:p>
          <a:p>
            <a:pPr lvl="1"/>
            <a:r>
              <a:rPr lang="en-US" dirty="0"/>
              <a:t>Are fairly young rather than older and more mature</a:t>
            </a:r>
          </a:p>
          <a:p>
            <a:pPr lvl="1"/>
            <a:r>
              <a:rPr lang="en-US" dirty="0"/>
              <a:t>Have high rather than low operating margins</a:t>
            </a:r>
          </a:p>
          <a:p>
            <a:pPr lvl="1"/>
            <a:r>
              <a:rPr lang="en-US" dirty="0"/>
              <a:t>Are not crowded</a:t>
            </a:r>
            <a:endParaRPr lang="en-US" b="1" dirty="0"/>
          </a:p>
        </p:txBody>
      </p:sp>
      <p:sp>
        <p:nvSpPr>
          <p:cNvPr id="4" name="Date Placeholder 3">
            <a:extLst>
              <a:ext uri="{FF2B5EF4-FFF2-40B4-BE49-F238E27FC236}">
                <a16:creationId xmlns:a16="http://schemas.microsoft.com/office/drawing/2014/main" id="{53DEE747-9EE4-4649-D8C2-2F8A14555572}"/>
              </a:ext>
            </a:extLst>
          </p:cNvPr>
          <p:cNvSpPr>
            <a:spLocks noGrp="1"/>
          </p:cNvSpPr>
          <p:nvPr>
            <p:ph type="dt" sz="half" idx="10"/>
          </p:nvPr>
        </p:nvSpPr>
        <p:spPr/>
        <p:txBody>
          <a:bodyPr/>
          <a:lstStyle/>
          <a:p>
            <a:fld id="{F754EDBF-9277-4BE8-91D4-635D72A080F1}" type="datetime1">
              <a:rPr lang="en-US" smtClean="0"/>
              <a:t>11/5/2022</a:t>
            </a:fld>
            <a:endParaRPr lang="en-US"/>
          </a:p>
        </p:txBody>
      </p:sp>
      <p:sp>
        <p:nvSpPr>
          <p:cNvPr id="5" name="Footer Placeholder 4">
            <a:extLst>
              <a:ext uri="{FF2B5EF4-FFF2-40B4-BE49-F238E27FC236}">
                <a16:creationId xmlns:a16="http://schemas.microsoft.com/office/drawing/2014/main" id="{BD4E291E-5080-6FE5-AB89-EFAC95C5B7C5}"/>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Industry/Market Feasibility Analysis</a:t>
            </a:r>
          </a:p>
        </p:txBody>
      </p:sp>
      <p:sp>
        <p:nvSpPr>
          <p:cNvPr id="3" name="Content Placeholder 2"/>
          <p:cNvSpPr>
            <a:spLocks noGrp="1"/>
          </p:cNvSpPr>
          <p:nvPr>
            <p:ph idx="1"/>
          </p:nvPr>
        </p:nvSpPr>
        <p:spPr/>
        <p:txBody>
          <a:bodyPr>
            <a:noAutofit/>
          </a:bodyPr>
          <a:lstStyle/>
          <a:p>
            <a:pPr>
              <a:spcBef>
                <a:spcPts val="600"/>
              </a:spcBef>
            </a:pPr>
            <a:r>
              <a:rPr lang="en-US" sz="2800" dirty="0"/>
              <a:t>Primary research</a:t>
            </a:r>
          </a:p>
          <a:p>
            <a:pPr lvl="1">
              <a:spcBef>
                <a:spcPts val="600"/>
              </a:spcBef>
            </a:pPr>
            <a:r>
              <a:rPr lang="en-US" sz="2400" dirty="0"/>
              <a:t>research that is original and is collected by the entrepreneur. </a:t>
            </a:r>
          </a:p>
          <a:p>
            <a:pPr lvl="1">
              <a:spcBef>
                <a:spcPts val="600"/>
              </a:spcBef>
            </a:pPr>
            <a:r>
              <a:rPr lang="en-US" sz="2400" dirty="0"/>
              <a:t>Typically involves an entrepreneur talking to potential customers and key industry participants.</a:t>
            </a:r>
          </a:p>
          <a:p>
            <a:pPr>
              <a:spcBef>
                <a:spcPts val="600"/>
              </a:spcBef>
            </a:pPr>
            <a:r>
              <a:rPr lang="en-US" sz="2800" dirty="0"/>
              <a:t>Secondary research</a:t>
            </a:r>
          </a:p>
          <a:p>
            <a:pPr lvl="1">
              <a:spcBef>
                <a:spcPts val="600"/>
              </a:spcBef>
            </a:pPr>
            <a:r>
              <a:rPr lang="en-US" sz="2400" dirty="0"/>
              <a:t>research that probes data that are already collected.  </a:t>
            </a:r>
          </a:p>
          <a:p>
            <a:pPr lvl="1">
              <a:spcBef>
                <a:spcPts val="600"/>
              </a:spcBef>
            </a:pPr>
            <a:r>
              <a:rPr lang="en-US" sz="2400" dirty="0"/>
              <a:t>industry-related publications, government statistics, competitor’s Web sites, and industry reports from research firms</a:t>
            </a:r>
          </a:p>
        </p:txBody>
      </p:sp>
      <p:sp>
        <p:nvSpPr>
          <p:cNvPr id="4" name="Date Placeholder 3">
            <a:extLst>
              <a:ext uri="{FF2B5EF4-FFF2-40B4-BE49-F238E27FC236}">
                <a16:creationId xmlns:a16="http://schemas.microsoft.com/office/drawing/2014/main" id="{965ECA6B-AE1B-00E5-51D1-3F3BDEA480BE}"/>
              </a:ext>
            </a:extLst>
          </p:cNvPr>
          <p:cNvSpPr>
            <a:spLocks noGrp="1"/>
          </p:cNvSpPr>
          <p:nvPr>
            <p:ph type="dt" sz="half" idx="10"/>
          </p:nvPr>
        </p:nvSpPr>
        <p:spPr/>
        <p:txBody>
          <a:bodyPr/>
          <a:lstStyle/>
          <a:p>
            <a:fld id="{B23BE9E6-A4FD-4AA5-8C21-3D66411F27B8}" type="datetime1">
              <a:rPr lang="en-US" smtClean="0"/>
              <a:t>11/5/2022</a:t>
            </a:fld>
            <a:endParaRPr lang="en-US"/>
          </a:p>
        </p:txBody>
      </p:sp>
      <p:sp>
        <p:nvSpPr>
          <p:cNvPr id="5" name="Footer Placeholder 4">
            <a:extLst>
              <a:ext uri="{FF2B5EF4-FFF2-40B4-BE49-F238E27FC236}">
                <a16:creationId xmlns:a16="http://schemas.microsoft.com/office/drawing/2014/main" id="{C2C32AFC-504E-E4F8-A268-CAD9E4045B91}"/>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Industry/Market Feasibility Analysis</a:t>
            </a:r>
          </a:p>
        </p:txBody>
      </p:sp>
      <p:graphicFrame>
        <p:nvGraphicFramePr>
          <p:cNvPr id="4" name="Content Placeholder 3"/>
          <p:cNvGraphicFramePr>
            <a:graphicFrameLocks noGrp="1"/>
          </p:cNvGraphicFramePr>
          <p:nvPr>
            <p:ph idx="1"/>
          </p:nvPr>
        </p:nvGraphicFramePr>
        <p:xfrm>
          <a:off x="457200" y="2161794"/>
          <a:ext cx="8229600" cy="3866071"/>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t>Nature of product or service introduction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t>Major Considerations</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t>Improvement on something already available in the marketplace</a:t>
                      </a:r>
                    </a:p>
                  </a:txBody>
                  <a:tcPr/>
                </a:tc>
                <a:tc>
                  <a:txBody>
                    <a:bodyPr/>
                    <a:lstStyle/>
                    <a:p>
                      <a:pPr>
                        <a:lnSpc>
                          <a:spcPct val="80000"/>
                        </a:lnSpc>
                        <a:spcBef>
                          <a:spcPts val="0"/>
                        </a:spcBef>
                        <a:buFontTx/>
                        <a:buChar char="•"/>
                      </a:pPr>
                      <a:r>
                        <a:rPr lang="en-US" sz="2400" b="0" dirty="0"/>
                        <a:t> Is the window of opportunity open or closed?</a:t>
                      </a:r>
                    </a:p>
                    <a:p>
                      <a:pPr>
                        <a:lnSpc>
                          <a:spcPct val="80000"/>
                        </a:lnSpc>
                        <a:spcBef>
                          <a:spcPts val="0"/>
                        </a:spcBef>
                        <a:buFontTx/>
                        <a:buChar char="•"/>
                      </a:pPr>
                      <a:r>
                        <a:rPr lang="en-US" sz="2400" b="0" dirty="0"/>
                        <a:t> Is now a good time for a new market entrant (i.e., are customers buying, are industry incumbents making money?)</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t>Breakthrough new product or service, which should establish a new market segment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t> Should we try to capture a first-mover advantage?</a:t>
                      </a:r>
                    </a:p>
                  </a:txBody>
                  <a:tcPr/>
                </a:tc>
                <a:extLst>
                  <a:ext uri="{0D108BD9-81ED-4DB2-BD59-A6C34878D82A}">
                    <a16:rowId xmlns:a16="http://schemas.microsoft.com/office/drawing/2014/main" val="10002"/>
                  </a:ext>
                </a:extLst>
              </a:tr>
            </a:tbl>
          </a:graphicData>
        </a:graphic>
      </p:graphicFrame>
      <p:sp>
        <p:nvSpPr>
          <p:cNvPr id="5" name="Rectangle 4"/>
          <p:cNvSpPr/>
          <p:nvPr/>
        </p:nvSpPr>
        <p:spPr>
          <a:xfrm>
            <a:off x="2286000" y="1524000"/>
            <a:ext cx="4399026" cy="461665"/>
          </a:xfrm>
          <a:prstGeom prst="rect">
            <a:avLst/>
          </a:prstGeom>
        </p:spPr>
        <p:txBody>
          <a:bodyPr wrap="none">
            <a:spAutoFit/>
          </a:bodyPr>
          <a:lstStyle/>
          <a:p>
            <a:pPr algn="ctr">
              <a:spcBef>
                <a:spcPct val="50000"/>
              </a:spcBef>
            </a:pPr>
            <a:r>
              <a:rPr lang="en-US" sz="2400" dirty="0"/>
              <a:t>Market Timeliness Considerations</a:t>
            </a:r>
          </a:p>
        </p:txBody>
      </p:sp>
      <p:sp>
        <p:nvSpPr>
          <p:cNvPr id="3" name="Date Placeholder 2">
            <a:extLst>
              <a:ext uri="{FF2B5EF4-FFF2-40B4-BE49-F238E27FC236}">
                <a16:creationId xmlns:a16="http://schemas.microsoft.com/office/drawing/2014/main" id="{9A950179-1C0C-3B41-EDD7-0262204B4E20}"/>
              </a:ext>
            </a:extLst>
          </p:cNvPr>
          <p:cNvSpPr>
            <a:spLocks noGrp="1"/>
          </p:cNvSpPr>
          <p:nvPr>
            <p:ph type="dt" sz="half" idx="10"/>
          </p:nvPr>
        </p:nvSpPr>
        <p:spPr/>
        <p:txBody>
          <a:bodyPr/>
          <a:lstStyle/>
          <a:p>
            <a:fld id="{F7B4BB67-0AC1-41C0-88CD-8ED08E55A8B7}" type="datetime1">
              <a:rPr lang="en-US" smtClean="0"/>
              <a:t>11/5/2022</a:t>
            </a:fld>
            <a:endParaRPr lang="en-US"/>
          </a:p>
        </p:txBody>
      </p:sp>
      <p:sp>
        <p:nvSpPr>
          <p:cNvPr id="6" name="Footer Placeholder 5">
            <a:extLst>
              <a:ext uri="{FF2B5EF4-FFF2-40B4-BE49-F238E27FC236}">
                <a16:creationId xmlns:a16="http://schemas.microsoft.com/office/drawing/2014/main" id="{58A972F2-9C3D-98C1-E9DB-95E5DA39E12E}"/>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n-lt"/>
              </a:rPr>
              <a:t>Industry/Market Feasibility Analysis</a:t>
            </a:r>
          </a:p>
        </p:txBody>
      </p:sp>
      <p:sp>
        <p:nvSpPr>
          <p:cNvPr id="6" name="Content Placeholder 5"/>
          <p:cNvSpPr>
            <a:spLocks noGrp="1"/>
          </p:cNvSpPr>
          <p:nvPr>
            <p:ph idx="1"/>
          </p:nvPr>
        </p:nvSpPr>
        <p:spPr>
          <a:xfrm>
            <a:off x="533400" y="1600200"/>
            <a:ext cx="8229600" cy="4525963"/>
          </a:xfrm>
        </p:spPr>
        <p:txBody>
          <a:bodyPr/>
          <a:lstStyle/>
          <a:p>
            <a:r>
              <a:rPr lang="en-US" sz="2800" dirty="0"/>
              <a:t>Identification of a Niche Market</a:t>
            </a:r>
          </a:p>
          <a:p>
            <a:pPr lvl="1"/>
            <a:r>
              <a:rPr lang="en-US" sz="2400" dirty="0"/>
              <a:t>A niche market is a place within a larger market segment that represents a narrower group of customers with similar interests.</a:t>
            </a:r>
          </a:p>
          <a:p>
            <a:pPr lvl="1"/>
            <a:r>
              <a:rPr lang="en-US" sz="2400" dirty="0"/>
              <a:t>For a new firm, selling to a niche market makes sense for at least two reasons. </a:t>
            </a:r>
          </a:p>
          <a:p>
            <a:pPr lvl="2"/>
            <a:r>
              <a:rPr lang="en-US" sz="2000" dirty="0"/>
              <a:t>It allows a firm to establish itself within an industry without competing against major competitors head on.</a:t>
            </a:r>
          </a:p>
          <a:p>
            <a:pPr lvl="2"/>
            <a:r>
              <a:rPr lang="en-US" sz="2000" dirty="0"/>
              <a:t>A niche strategy allows a firm to focus on serving a specialized market very well instead of trying to be everything to everybody in a broad market, which is nearly impossible for a new entrant. </a:t>
            </a:r>
          </a:p>
          <a:p>
            <a:endParaRPr lang="en-US" dirty="0"/>
          </a:p>
        </p:txBody>
      </p:sp>
      <p:sp>
        <p:nvSpPr>
          <p:cNvPr id="3" name="Date Placeholder 2">
            <a:extLst>
              <a:ext uri="{FF2B5EF4-FFF2-40B4-BE49-F238E27FC236}">
                <a16:creationId xmlns:a16="http://schemas.microsoft.com/office/drawing/2014/main" id="{8B5C1C63-558F-04C7-1F67-DF8BDF2F7639}"/>
              </a:ext>
            </a:extLst>
          </p:cNvPr>
          <p:cNvSpPr>
            <a:spLocks noGrp="1"/>
          </p:cNvSpPr>
          <p:nvPr>
            <p:ph type="dt" sz="half" idx="10"/>
          </p:nvPr>
        </p:nvSpPr>
        <p:spPr/>
        <p:txBody>
          <a:bodyPr/>
          <a:lstStyle/>
          <a:p>
            <a:fld id="{35161E75-BA60-42FC-8C20-4118478284A3}" type="datetime1">
              <a:rPr lang="en-US" smtClean="0"/>
              <a:t>11/5/2022</a:t>
            </a:fld>
            <a:endParaRPr lang="en-US"/>
          </a:p>
        </p:txBody>
      </p:sp>
      <p:sp>
        <p:nvSpPr>
          <p:cNvPr id="4" name="Footer Placeholder 3">
            <a:extLst>
              <a:ext uri="{FF2B5EF4-FFF2-40B4-BE49-F238E27FC236}">
                <a16:creationId xmlns:a16="http://schemas.microsoft.com/office/drawing/2014/main" id="{5A717713-B3B1-95C3-98EC-428462B18C94}"/>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2700">
                <a:solidFill>
                  <a:srgbClr val="FFFFFF"/>
                </a:solidFill>
                <a:latin typeface="+mn-lt"/>
              </a:rPr>
              <a:t>Organizational Feasibility Analysis</a:t>
            </a:r>
          </a:p>
        </p:txBody>
      </p:sp>
      <p:sp>
        <p:nvSpPr>
          <p:cNvPr id="5" name="Footer Placeholder 4">
            <a:extLst>
              <a:ext uri="{FF2B5EF4-FFF2-40B4-BE49-F238E27FC236}">
                <a16:creationId xmlns:a16="http://schemas.microsoft.com/office/drawing/2014/main" id="{248CF445-6DD2-8106-A648-084EF3D379B5}"/>
              </a:ext>
            </a:extLst>
          </p:cNvPr>
          <p:cNvSpPr>
            <a:spLocks noGrp="1"/>
          </p:cNvSpPr>
          <p:nvPr>
            <p:ph type="ftr" sz="quarter" idx="11"/>
          </p:nvPr>
        </p:nvSpPr>
        <p:spPr>
          <a:xfrm rot="5400000">
            <a:off x="-1371600" y="1984248"/>
            <a:ext cx="3086100" cy="365125"/>
          </a:xfrm>
        </p:spPr>
        <p:txBody>
          <a:bodyPr>
            <a:normAutofit/>
          </a:bodyPr>
          <a:lstStyle/>
          <a:p>
            <a:pPr algn="l">
              <a:spcAft>
                <a:spcPts val="600"/>
              </a:spcAft>
            </a:pPr>
            <a:r>
              <a:rPr lang="en-US" sz="1000">
                <a:solidFill>
                  <a:srgbClr val="FFFFFF"/>
                </a:solidFill>
              </a:rPr>
              <a:t>Prof Remi Mitra</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a:t>Determining whether the business has sufficient skills and resources to bring a particular product or service idea to market successfully.</a:t>
            </a:r>
          </a:p>
          <a:p>
            <a:r>
              <a:rPr lang="en-US" sz="1700"/>
              <a:t>There are two primary issues to consider in this area:</a:t>
            </a:r>
          </a:p>
          <a:p>
            <a:pPr lvl="1"/>
            <a:r>
              <a:rPr lang="en-US" sz="1700"/>
              <a:t>Management expertise</a:t>
            </a:r>
          </a:p>
          <a:p>
            <a:pPr lvl="1"/>
            <a:endParaRPr lang="en-US" sz="1700"/>
          </a:p>
          <a:p>
            <a:pPr lvl="1"/>
            <a:r>
              <a:rPr lang="en-US" sz="1700"/>
              <a:t>Resource sufficiency</a:t>
            </a:r>
          </a:p>
        </p:txBody>
      </p:sp>
      <p:sp>
        <p:nvSpPr>
          <p:cNvPr id="4" name="Date Placeholder 3">
            <a:extLst>
              <a:ext uri="{FF2B5EF4-FFF2-40B4-BE49-F238E27FC236}">
                <a16:creationId xmlns:a16="http://schemas.microsoft.com/office/drawing/2014/main" id="{B0B61E6E-BB8B-B719-F639-A6B0AE529007}"/>
              </a:ext>
            </a:extLst>
          </p:cNvPr>
          <p:cNvSpPr>
            <a:spLocks noGrp="1"/>
          </p:cNvSpPr>
          <p:nvPr>
            <p:ph type="dt" sz="half" idx="10"/>
          </p:nvPr>
        </p:nvSpPr>
        <p:spPr>
          <a:xfrm>
            <a:off x="6727698" y="6455664"/>
            <a:ext cx="2057400" cy="365125"/>
          </a:xfrm>
        </p:spPr>
        <p:txBody>
          <a:bodyPr>
            <a:normAutofit/>
          </a:bodyPr>
          <a:lstStyle/>
          <a:p>
            <a:pPr algn="r">
              <a:spcAft>
                <a:spcPts val="600"/>
              </a:spcAft>
            </a:pPr>
            <a:fld id="{D6B51C9B-1B83-4BA0-A582-384F0C4C3C49}" type="datetime1">
              <a:rPr lang="en-US" sz="1000">
                <a:solidFill>
                  <a:schemeClr val="tx1">
                    <a:lumMod val="50000"/>
                    <a:lumOff val="50000"/>
                  </a:schemeClr>
                </a:solidFill>
              </a:rPr>
              <a:pPr algn="r">
                <a:spcAft>
                  <a:spcPts val="600"/>
                </a:spcAft>
              </a:pPr>
              <a:t>11/5/2022</a:t>
            </a:fld>
            <a:endParaRPr lang="en-US" sz="1000">
              <a:solidFill>
                <a:schemeClr val="tx1">
                  <a:lumMod val="50000"/>
                  <a:lumOff val="50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Organizational Feasibility Analysis</a:t>
            </a:r>
          </a:p>
        </p:txBody>
      </p:sp>
      <p:sp>
        <p:nvSpPr>
          <p:cNvPr id="3" name="Content Placeholder 2"/>
          <p:cNvSpPr>
            <a:spLocks noGrp="1"/>
          </p:cNvSpPr>
          <p:nvPr>
            <p:ph idx="1"/>
          </p:nvPr>
        </p:nvSpPr>
        <p:spPr/>
        <p:txBody>
          <a:bodyPr/>
          <a:lstStyle/>
          <a:p>
            <a:pPr>
              <a:lnSpc>
                <a:spcPct val="90000"/>
              </a:lnSpc>
            </a:pPr>
            <a:r>
              <a:rPr lang="en-US" sz="2800" dirty="0"/>
              <a:t>Management Prowess</a:t>
            </a:r>
          </a:p>
          <a:p>
            <a:pPr lvl="1">
              <a:lnSpc>
                <a:spcPct val="90000"/>
              </a:lnSpc>
            </a:pPr>
            <a:r>
              <a:rPr lang="en-US" sz="2400" dirty="0"/>
              <a:t>A firm should evaluate the prowess, or ability, of its management team to satisfy itself that management has the requisite passion and expertise to launch the venture.</a:t>
            </a:r>
          </a:p>
          <a:p>
            <a:pPr lvl="1">
              <a:lnSpc>
                <a:spcPct val="90000"/>
              </a:lnSpc>
            </a:pPr>
            <a:r>
              <a:rPr lang="en-US" sz="2400" dirty="0"/>
              <a:t>Two of the most important factors in this area are:</a:t>
            </a:r>
          </a:p>
          <a:p>
            <a:pPr lvl="2">
              <a:lnSpc>
                <a:spcPct val="90000"/>
              </a:lnSpc>
            </a:pPr>
            <a:r>
              <a:rPr lang="en-US" sz="2000" dirty="0"/>
              <a:t>The passion that the solo entrepreneur or the founding team has for the business idea.</a:t>
            </a:r>
          </a:p>
          <a:p>
            <a:pPr lvl="2">
              <a:lnSpc>
                <a:spcPct val="90000"/>
              </a:lnSpc>
            </a:pPr>
            <a:r>
              <a:rPr lang="en-US" sz="2000" dirty="0"/>
              <a:t>The extent to which sole entrepreneur or the founding team understands the markets in which the firm will participate. </a:t>
            </a:r>
          </a:p>
          <a:p>
            <a:pPr lvl="1">
              <a:lnSpc>
                <a:spcPct val="90000"/>
              </a:lnSpc>
            </a:pPr>
            <a:r>
              <a:rPr lang="en-US" sz="2400" dirty="0"/>
              <a:t>Sole entrepreneurs or founding teams with established social and professional networks have an advantage.</a:t>
            </a:r>
          </a:p>
        </p:txBody>
      </p:sp>
      <p:sp>
        <p:nvSpPr>
          <p:cNvPr id="4" name="Date Placeholder 3">
            <a:extLst>
              <a:ext uri="{FF2B5EF4-FFF2-40B4-BE49-F238E27FC236}">
                <a16:creationId xmlns:a16="http://schemas.microsoft.com/office/drawing/2014/main" id="{F8474BEB-ACBE-BF74-4B89-AA4B6FCAFF74}"/>
              </a:ext>
            </a:extLst>
          </p:cNvPr>
          <p:cNvSpPr>
            <a:spLocks noGrp="1"/>
          </p:cNvSpPr>
          <p:nvPr>
            <p:ph type="dt" sz="half" idx="10"/>
          </p:nvPr>
        </p:nvSpPr>
        <p:spPr/>
        <p:txBody>
          <a:bodyPr/>
          <a:lstStyle/>
          <a:p>
            <a:fld id="{2125822B-8602-4BB6-B7BE-97664F0A5BEE}" type="datetime1">
              <a:rPr lang="en-US" smtClean="0"/>
              <a:t>11/5/2022</a:t>
            </a:fld>
            <a:endParaRPr lang="en-US"/>
          </a:p>
        </p:txBody>
      </p:sp>
      <p:sp>
        <p:nvSpPr>
          <p:cNvPr id="5" name="Footer Placeholder 4">
            <a:extLst>
              <a:ext uri="{FF2B5EF4-FFF2-40B4-BE49-F238E27FC236}">
                <a16:creationId xmlns:a16="http://schemas.microsoft.com/office/drawing/2014/main" id="{5C6FE33F-1D25-C69A-18EC-EB028D6F16EB}"/>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Organizational Feasibility Analysis</a:t>
            </a:r>
          </a:p>
        </p:txBody>
      </p:sp>
      <p:sp>
        <p:nvSpPr>
          <p:cNvPr id="3" name="Content Placeholder 2"/>
          <p:cNvSpPr>
            <a:spLocks noGrp="1"/>
          </p:cNvSpPr>
          <p:nvPr>
            <p:ph idx="1"/>
          </p:nvPr>
        </p:nvSpPr>
        <p:spPr/>
        <p:txBody>
          <a:bodyPr/>
          <a:lstStyle/>
          <a:p>
            <a:r>
              <a:rPr lang="en-US" sz="2800" dirty="0"/>
              <a:t>Resource Sufficiency</a:t>
            </a:r>
          </a:p>
          <a:p>
            <a:pPr lvl="1"/>
            <a:r>
              <a:rPr lang="en-US" sz="2400" dirty="0"/>
              <a:t>This pertains to an assessment of whether an entrepreneur has sufficient resources to launch the proposed venture.</a:t>
            </a:r>
          </a:p>
          <a:p>
            <a:pPr lvl="1"/>
            <a:r>
              <a:rPr lang="en-US" sz="2400" dirty="0"/>
              <a:t>The focus here should be on nonfinancial resources since financial feasibility is considered separately.</a:t>
            </a:r>
          </a:p>
          <a:p>
            <a:pPr lvl="1"/>
            <a:r>
              <a:rPr lang="en-US" sz="2400" dirty="0"/>
              <a:t>To test resource sufficiency, a firm should list the most critical nonfinancial resources that will be needed to move the business idea forward successfully.</a:t>
            </a:r>
          </a:p>
          <a:p>
            <a:pPr lvl="2"/>
            <a:r>
              <a:rPr lang="en-US" sz="2000" dirty="0"/>
              <a:t>If critical resources are not available in certain areas, it may be impractical to proceed with the business idea.</a:t>
            </a:r>
          </a:p>
        </p:txBody>
      </p:sp>
      <p:sp>
        <p:nvSpPr>
          <p:cNvPr id="4" name="Date Placeholder 3">
            <a:extLst>
              <a:ext uri="{FF2B5EF4-FFF2-40B4-BE49-F238E27FC236}">
                <a16:creationId xmlns:a16="http://schemas.microsoft.com/office/drawing/2014/main" id="{40C6131D-5C22-BBAC-353C-41B41B115E78}"/>
              </a:ext>
            </a:extLst>
          </p:cNvPr>
          <p:cNvSpPr>
            <a:spLocks noGrp="1"/>
          </p:cNvSpPr>
          <p:nvPr>
            <p:ph type="dt" sz="half" idx="10"/>
          </p:nvPr>
        </p:nvSpPr>
        <p:spPr/>
        <p:txBody>
          <a:bodyPr/>
          <a:lstStyle/>
          <a:p>
            <a:fld id="{E2C86F81-1575-47C2-A9CC-C9804F5B780A}" type="datetime1">
              <a:rPr lang="en-US" smtClean="0"/>
              <a:t>11/5/2022</a:t>
            </a:fld>
            <a:endParaRPr lang="en-US"/>
          </a:p>
        </p:txBody>
      </p:sp>
      <p:sp>
        <p:nvSpPr>
          <p:cNvPr id="5" name="Footer Placeholder 4">
            <a:extLst>
              <a:ext uri="{FF2B5EF4-FFF2-40B4-BE49-F238E27FC236}">
                <a16:creationId xmlns:a16="http://schemas.microsoft.com/office/drawing/2014/main" id="{D68C1818-02E2-C833-3917-89E525A77E15}"/>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Organizational Feasibility Analysis</a:t>
            </a:r>
          </a:p>
        </p:txBody>
      </p:sp>
      <p:sp>
        <p:nvSpPr>
          <p:cNvPr id="3" name="Content Placeholder 2"/>
          <p:cNvSpPr>
            <a:spLocks noGrp="1"/>
          </p:cNvSpPr>
          <p:nvPr>
            <p:ph idx="1"/>
          </p:nvPr>
        </p:nvSpPr>
        <p:spPr/>
        <p:txBody>
          <a:bodyPr>
            <a:normAutofit fontScale="92500" lnSpcReduction="10000"/>
          </a:bodyPr>
          <a:lstStyle/>
          <a:p>
            <a:pPr>
              <a:spcBef>
                <a:spcPts val="600"/>
              </a:spcBef>
            </a:pPr>
            <a:r>
              <a:rPr lang="en-US" sz="2800" dirty="0"/>
              <a:t>Nonfinancial resources that may be critical to the successful launch of a new business</a:t>
            </a:r>
          </a:p>
          <a:p>
            <a:pPr lvl="1">
              <a:spcBef>
                <a:spcPts val="600"/>
              </a:spcBef>
              <a:buFontTx/>
              <a:buChar char="•"/>
            </a:pPr>
            <a:r>
              <a:rPr lang="en-US" sz="2400" dirty="0"/>
              <a:t>Availability of affordable office or lab space</a:t>
            </a:r>
          </a:p>
          <a:p>
            <a:pPr lvl="1">
              <a:spcBef>
                <a:spcPts val="600"/>
              </a:spcBef>
              <a:buFontTx/>
              <a:buChar char="•"/>
            </a:pPr>
            <a:r>
              <a:rPr lang="en-US" sz="2400" dirty="0"/>
              <a:t> Likelihood of local and state government support of the business</a:t>
            </a:r>
          </a:p>
          <a:p>
            <a:pPr lvl="1">
              <a:spcBef>
                <a:spcPts val="600"/>
              </a:spcBef>
              <a:buFontTx/>
              <a:buChar char="•"/>
            </a:pPr>
            <a:r>
              <a:rPr lang="en-US" sz="2400" dirty="0"/>
              <a:t> Quality of the labor pool available</a:t>
            </a:r>
          </a:p>
          <a:p>
            <a:pPr lvl="1">
              <a:spcBef>
                <a:spcPts val="600"/>
              </a:spcBef>
              <a:buFontTx/>
              <a:buChar char="•"/>
            </a:pPr>
            <a:r>
              <a:rPr lang="en-US" sz="2400" dirty="0"/>
              <a:t> Proximity to key suppliers and customers</a:t>
            </a:r>
          </a:p>
          <a:p>
            <a:pPr lvl="1">
              <a:spcBef>
                <a:spcPts val="600"/>
              </a:spcBef>
              <a:buFontTx/>
              <a:buChar char="•"/>
            </a:pPr>
            <a:r>
              <a:rPr lang="en-US" sz="2400" dirty="0"/>
              <a:t> Willingness of high quality employees to join the firm</a:t>
            </a:r>
          </a:p>
          <a:p>
            <a:pPr lvl="1">
              <a:spcBef>
                <a:spcPts val="600"/>
              </a:spcBef>
              <a:buFontTx/>
              <a:buChar char="•"/>
            </a:pPr>
            <a:r>
              <a:rPr lang="en-US" sz="2400" dirty="0"/>
              <a:t> Likelihood of establishing favorable strategic partnerships</a:t>
            </a:r>
          </a:p>
          <a:p>
            <a:pPr lvl="1">
              <a:spcBef>
                <a:spcPts val="600"/>
              </a:spcBef>
              <a:buFontTx/>
              <a:buChar char="•"/>
            </a:pPr>
            <a:r>
              <a:rPr lang="en-US" sz="2400" dirty="0"/>
              <a:t> Proximity to similar firms for the purpose of sharing knowledge</a:t>
            </a:r>
          </a:p>
          <a:p>
            <a:pPr lvl="1">
              <a:spcBef>
                <a:spcPts val="600"/>
              </a:spcBef>
              <a:buFontTx/>
              <a:buChar char="•"/>
            </a:pPr>
            <a:r>
              <a:rPr lang="en-US" sz="2400" dirty="0"/>
              <a:t> Possibility of obtaining intellectual property protection in key areas</a:t>
            </a:r>
          </a:p>
        </p:txBody>
      </p:sp>
      <p:sp>
        <p:nvSpPr>
          <p:cNvPr id="4" name="Date Placeholder 3">
            <a:extLst>
              <a:ext uri="{FF2B5EF4-FFF2-40B4-BE49-F238E27FC236}">
                <a16:creationId xmlns:a16="http://schemas.microsoft.com/office/drawing/2014/main" id="{766ED867-40D0-1F75-CB0D-AD44555E2569}"/>
              </a:ext>
            </a:extLst>
          </p:cNvPr>
          <p:cNvSpPr>
            <a:spLocks noGrp="1"/>
          </p:cNvSpPr>
          <p:nvPr>
            <p:ph type="dt" sz="half" idx="10"/>
          </p:nvPr>
        </p:nvSpPr>
        <p:spPr/>
        <p:txBody>
          <a:bodyPr/>
          <a:lstStyle/>
          <a:p>
            <a:fld id="{FB596B09-9825-4BFF-971C-782BE87C5206}" type="datetime1">
              <a:rPr lang="en-US" smtClean="0"/>
              <a:t>11/5/2022</a:t>
            </a:fld>
            <a:endParaRPr lang="en-US"/>
          </a:p>
        </p:txBody>
      </p:sp>
      <p:sp>
        <p:nvSpPr>
          <p:cNvPr id="5" name="Footer Placeholder 4">
            <a:extLst>
              <a:ext uri="{FF2B5EF4-FFF2-40B4-BE49-F238E27FC236}">
                <a16:creationId xmlns:a16="http://schemas.microsoft.com/office/drawing/2014/main" id="{7EC43B9D-C93E-2CD0-A3D5-28FD103A53B0}"/>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B3E4E-ACCE-542B-270B-461C939D6991}"/>
              </a:ext>
            </a:extLst>
          </p:cNvPr>
          <p:cNvSpPr>
            <a:spLocks noGrp="1"/>
          </p:cNvSpPr>
          <p:nvPr>
            <p:ph idx="1"/>
          </p:nvPr>
        </p:nvSpPr>
        <p:spPr>
          <a:xfrm>
            <a:off x="457200" y="457200"/>
            <a:ext cx="8229600" cy="5668963"/>
          </a:xfrm>
        </p:spPr>
        <p:txBody>
          <a:bodyPr>
            <a:normAutofit fontScale="62500" lnSpcReduction="20000"/>
          </a:bodyPr>
          <a:lstStyle/>
          <a:p>
            <a:r>
              <a:rPr lang="en-US" b="0" i="0" dirty="0">
                <a:solidFill>
                  <a:srgbClr val="333333"/>
                </a:solidFill>
                <a:effectLst/>
              </a:rPr>
              <a:t>An entrepreneurial ecosystem or entrepreneurship ecosystem is the social and economic environment affecting the local or regional entrepreneurship. Entrepreneurial ecosystems are defined as a set of interdependent actors and factors coordinated in such a way that they enable productive entrepreneurship within a particular territory. The entrepreneurial ecosystem often narrows entrepreneurship down to high-growth startups or scaleups, claiming that this type of entrepreneurship is an important source of innovation, productivity growth, and employment. </a:t>
            </a:r>
            <a:br>
              <a:rPr lang="en-US" dirty="0"/>
            </a:br>
            <a:r>
              <a:rPr lang="en-US" b="0" i="0" dirty="0">
                <a:solidFill>
                  <a:srgbClr val="333333"/>
                </a:solidFill>
                <a:effectLst/>
              </a:rPr>
              <a:t>Entrepreneurial ecosystem has nine elements or framework conditions in every territory or country, playing a role of catalyst for the entrepreneurial activities. </a:t>
            </a:r>
          </a:p>
          <a:p>
            <a:pPr marL="514350" indent="-514350" algn="just">
              <a:buFont typeface="+mj-lt"/>
              <a:buAutoNum type="arabicPeriod"/>
            </a:pPr>
            <a:r>
              <a:rPr lang="en-US" b="0" i="0" dirty="0">
                <a:solidFill>
                  <a:srgbClr val="333333"/>
                </a:solidFill>
                <a:effectLst/>
              </a:rPr>
              <a:t>entrepreneurial finance, </a:t>
            </a:r>
          </a:p>
          <a:p>
            <a:pPr marL="514350" indent="-514350" algn="just">
              <a:buFont typeface="+mj-lt"/>
              <a:buAutoNum type="arabicPeriod"/>
            </a:pPr>
            <a:r>
              <a:rPr lang="en-US" b="0" i="0" dirty="0">
                <a:solidFill>
                  <a:srgbClr val="333333"/>
                </a:solidFill>
                <a:effectLst/>
              </a:rPr>
              <a:t>government policy, </a:t>
            </a:r>
          </a:p>
          <a:p>
            <a:pPr marL="514350" indent="-514350" algn="just">
              <a:buFont typeface="+mj-lt"/>
              <a:buAutoNum type="arabicPeriod"/>
            </a:pPr>
            <a:r>
              <a:rPr lang="en-US" b="0" i="0" dirty="0">
                <a:solidFill>
                  <a:srgbClr val="333333"/>
                </a:solidFill>
                <a:effectLst/>
              </a:rPr>
              <a:t>government entrepreneurship programs, </a:t>
            </a:r>
          </a:p>
          <a:p>
            <a:pPr marL="514350" indent="-514350" algn="just">
              <a:buFont typeface="+mj-lt"/>
              <a:buAutoNum type="arabicPeriod"/>
            </a:pPr>
            <a:r>
              <a:rPr lang="en-US" b="0" i="0" dirty="0">
                <a:solidFill>
                  <a:srgbClr val="333333"/>
                </a:solidFill>
                <a:effectLst/>
              </a:rPr>
              <a:t>entrepreneurship education, </a:t>
            </a:r>
          </a:p>
          <a:p>
            <a:pPr marL="514350" indent="-514350" algn="just">
              <a:buFont typeface="+mj-lt"/>
              <a:buAutoNum type="arabicPeriod"/>
            </a:pPr>
            <a:r>
              <a:rPr lang="en-US" b="0" i="0" dirty="0">
                <a:solidFill>
                  <a:srgbClr val="333333"/>
                </a:solidFill>
                <a:effectLst/>
              </a:rPr>
              <a:t>research &amp; development transfer, </a:t>
            </a:r>
          </a:p>
          <a:p>
            <a:pPr marL="514350" indent="-514350" algn="just">
              <a:buFont typeface="+mj-lt"/>
              <a:buAutoNum type="arabicPeriod"/>
            </a:pPr>
            <a:r>
              <a:rPr lang="en-US" b="0" i="0" dirty="0">
                <a:solidFill>
                  <a:srgbClr val="333333"/>
                </a:solidFill>
                <a:effectLst/>
              </a:rPr>
              <a:t>commercial &amp; legal infrastructure, </a:t>
            </a:r>
          </a:p>
          <a:p>
            <a:pPr marL="514350" indent="-514350" algn="just">
              <a:buFont typeface="+mj-lt"/>
              <a:buAutoNum type="arabicPeriod"/>
            </a:pPr>
            <a:r>
              <a:rPr lang="en-US" b="0" i="0" dirty="0">
                <a:solidFill>
                  <a:srgbClr val="333333"/>
                </a:solidFill>
                <a:effectLst/>
              </a:rPr>
              <a:t>market openness, </a:t>
            </a:r>
          </a:p>
          <a:p>
            <a:pPr marL="514350" indent="-514350" algn="just">
              <a:buFont typeface="+mj-lt"/>
              <a:buAutoNum type="arabicPeriod"/>
            </a:pPr>
            <a:r>
              <a:rPr lang="en-US" b="0" i="0" dirty="0">
                <a:solidFill>
                  <a:srgbClr val="333333"/>
                </a:solidFill>
                <a:effectLst/>
              </a:rPr>
              <a:t>physical infrastructure, and</a:t>
            </a:r>
          </a:p>
          <a:p>
            <a:pPr marL="514350" indent="-514350" algn="just">
              <a:buFont typeface="+mj-lt"/>
              <a:buAutoNum type="arabicPeriod"/>
            </a:pPr>
            <a:r>
              <a:rPr lang="en-US" b="0" i="0" dirty="0">
                <a:solidFill>
                  <a:srgbClr val="333333"/>
                </a:solidFill>
                <a:effectLst/>
              </a:rPr>
              <a:t>cultural &amp; social norms.</a:t>
            </a:r>
            <a:endParaRPr lang="en-IN" dirty="0"/>
          </a:p>
        </p:txBody>
      </p:sp>
      <p:sp>
        <p:nvSpPr>
          <p:cNvPr id="2" name="Date Placeholder 1">
            <a:extLst>
              <a:ext uri="{FF2B5EF4-FFF2-40B4-BE49-F238E27FC236}">
                <a16:creationId xmlns:a16="http://schemas.microsoft.com/office/drawing/2014/main" id="{F4B490D0-6304-FED7-0009-318226D40DBE}"/>
              </a:ext>
            </a:extLst>
          </p:cNvPr>
          <p:cNvSpPr>
            <a:spLocks noGrp="1"/>
          </p:cNvSpPr>
          <p:nvPr>
            <p:ph type="dt" sz="half" idx="10"/>
          </p:nvPr>
        </p:nvSpPr>
        <p:spPr/>
        <p:txBody>
          <a:bodyPr/>
          <a:lstStyle/>
          <a:p>
            <a:fld id="{05D43CDC-DCB5-43F3-BC93-699D92921F74}" type="datetime1">
              <a:rPr lang="en-US" smtClean="0"/>
              <a:t>11/5/2022</a:t>
            </a:fld>
            <a:endParaRPr lang="en-US"/>
          </a:p>
        </p:txBody>
      </p:sp>
      <p:sp>
        <p:nvSpPr>
          <p:cNvPr id="4" name="Footer Placeholder 3">
            <a:extLst>
              <a:ext uri="{FF2B5EF4-FFF2-40B4-BE49-F238E27FC236}">
                <a16:creationId xmlns:a16="http://schemas.microsoft.com/office/drawing/2014/main" id="{DEEF9AB1-59BE-D383-2885-0A36A3CB8FD6}"/>
              </a:ext>
            </a:extLst>
          </p:cNvPr>
          <p:cNvSpPr>
            <a:spLocks noGrp="1"/>
          </p:cNvSpPr>
          <p:nvPr>
            <p:ph type="ftr" sz="quarter" idx="11"/>
          </p:nvPr>
        </p:nvSpPr>
        <p:spPr/>
        <p:txBody>
          <a:bodyPr/>
          <a:lstStyle/>
          <a:p>
            <a:r>
              <a:rPr lang="en-US"/>
              <a:t>Prof Remi Mitra</a:t>
            </a:r>
          </a:p>
        </p:txBody>
      </p:sp>
    </p:spTree>
    <p:extLst>
      <p:ext uri="{BB962C8B-B14F-4D97-AF65-F5344CB8AC3E}">
        <p14:creationId xmlns:p14="http://schemas.microsoft.com/office/powerpoint/2010/main" val="3890157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latin typeface="+mn-lt"/>
              </a:rPr>
              <a:t>Financial Feasibility Analysis</a:t>
            </a:r>
          </a:p>
        </p:txBody>
      </p:sp>
      <p:sp>
        <p:nvSpPr>
          <p:cNvPr id="5" name="Footer Placeholder 4">
            <a:extLst>
              <a:ext uri="{FF2B5EF4-FFF2-40B4-BE49-F238E27FC236}">
                <a16:creationId xmlns:a16="http://schemas.microsoft.com/office/drawing/2014/main" id="{8BF6A5FB-FD82-1F56-BAB2-4B5A086FA83F}"/>
              </a:ext>
            </a:extLst>
          </p:cNvPr>
          <p:cNvSpPr>
            <a:spLocks noGrp="1"/>
          </p:cNvSpPr>
          <p:nvPr>
            <p:ph type="ftr" sz="quarter" idx="11"/>
          </p:nvPr>
        </p:nvSpPr>
        <p:spPr>
          <a:xfrm rot="5400000">
            <a:off x="-1371600" y="1984248"/>
            <a:ext cx="3086100" cy="365125"/>
          </a:xfrm>
        </p:spPr>
        <p:txBody>
          <a:bodyPr>
            <a:normAutofit/>
          </a:bodyPr>
          <a:lstStyle/>
          <a:p>
            <a:pPr algn="l">
              <a:spcAft>
                <a:spcPts val="600"/>
              </a:spcAft>
            </a:pPr>
            <a:r>
              <a:rPr lang="en-US" sz="1000">
                <a:solidFill>
                  <a:srgbClr val="FFFFFF"/>
                </a:solidFill>
              </a:rPr>
              <a:t>Prof Remi Mitra</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a:t>The most important issues to consider at this stage are:</a:t>
            </a:r>
          </a:p>
          <a:p>
            <a:pPr lvl="1"/>
            <a:r>
              <a:rPr lang="en-US" sz="1700"/>
              <a:t>Capital requirements</a:t>
            </a:r>
          </a:p>
          <a:p>
            <a:pPr lvl="1"/>
            <a:r>
              <a:rPr lang="en-US" sz="1700"/>
              <a:t>Financial rate of return</a:t>
            </a:r>
          </a:p>
          <a:p>
            <a:pPr lvl="1"/>
            <a:r>
              <a:rPr lang="en-US" sz="1700"/>
              <a:t>Overall attractiveness of the investment</a:t>
            </a:r>
          </a:p>
        </p:txBody>
      </p:sp>
      <p:sp>
        <p:nvSpPr>
          <p:cNvPr id="4" name="Date Placeholder 3">
            <a:extLst>
              <a:ext uri="{FF2B5EF4-FFF2-40B4-BE49-F238E27FC236}">
                <a16:creationId xmlns:a16="http://schemas.microsoft.com/office/drawing/2014/main" id="{03B50ECD-BC4E-7738-31E0-A4DCFE5FD457}"/>
              </a:ext>
            </a:extLst>
          </p:cNvPr>
          <p:cNvSpPr>
            <a:spLocks noGrp="1"/>
          </p:cNvSpPr>
          <p:nvPr>
            <p:ph type="dt" sz="half" idx="10"/>
          </p:nvPr>
        </p:nvSpPr>
        <p:spPr>
          <a:xfrm>
            <a:off x="6727698" y="6455664"/>
            <a:ext cx="2057400" cy="365125"/>
          </a:xfrm>
        </p:spPr>
        <p:txBody>
          <a:bodyPr>
            <a:normAutofit/>
          </a:bodyPr>
          <a:lstStyle/>
          <a:p>
            <a:pPr algn="r">
              <a:spcAft>
                <a:spcPts val="600"/>
              </a:spcAft>
            </a:pPr>
            <a:fld id="{889D9E45-48FB-4161-886B-06F9589BBA1D}" type="datetime1">
              <a:rPr lang="en-US" sz="1000">
                <a:solidFill>
                  <a:schemeClr val="tx1">
                    <a:lumMod val="50000"/>
                    <a:lumOff val="50000"/>
                  </a:schemeClr>
                </a:solidFill>
              </a:rPr>
              <a:pPr algn="r">
                <a:spcAft>
                  <a:spcPts val="600"/>
                </a:spcAft>
              </a:pPr>
              <a:t>11/5/2022</a:t>
            </a:fld>
            <a:endParaRPr lang="en-US" sz="1000">
              <a:solidFill>
                <a:schemeClr val="tx1">
                  <a:lumMod val="50000"/>
                  <a:lumOff val="50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Financial Feasibility Analysis</a:t>
            </a:r>
          </a:p>
        </p:txBody>
      </p:sp>
      <p:sp>
        <p:nvSpPr>
          <p:cNvPr id="3" name="Content Placeholder 2"/>
          <p:cNvSpPr>
            <a:spLocks noGrp="1"/>
          </p:cNvSpPr>
          <p:nvPr>
            <p:ph idx="1"/>
          </p:nvPr>
        </p:nvSpPr>
        <p:spPr/>
        <p:txBody>
          <a:bodyPr>
            <a:normAutofit/>
          </a:bodyPr>
          <a:lstStyle/>
          <a:p>
            <a:r>
              <a:rPr lang="en-US" dirty="0"/>
              <a:t>Capital Requirements</a:t>
            </a:r>
          </a:p>
          <a:p>
            <a:pPr lvl="1"/>
            <a:r>
              <a:rPr lang="en-US" dirty="0"/>
              <a:t>In the feasibility analysis stage, it is important that an entrepreneur have a sense of what the business’s initial capital requirements will be.</a:t>
            </a:r>
          </a:p>
          <a:p>
            <a:pPr lvl="1"/>
            <a:r>
              <a:rPr lang="en-US" dirty="0"/>
              <a:t>The figure that is determined provides important information about the rate of return that can be anticipated from the business and about the type of financing or funding that will be needed.</a:t>
            </a:r>
          </a:p>
        </p:txBody>
      </p:sp>
      <p:sp>
        <p:nvSpPr>
          <p:cNvPr id="4" name="Date Placeholder 3">
            <a:extLst>
              <a:ext uri="{FF2B5EF4-FFF2-40B4-BE49-F238E27FC236}">
                <a16:creationId xmlns:a16="http://schemas.microsoft.com/office/drawing/2014/main" id="{CD5874B0-A00B-2915-7184-8333752A3FAA}"/>
              </a:ext>
            </a:extLst>
          </p:cNvPr>
          <p:cNvSpPr>
            <a:spLocks noGrp="1"/>
          </p:cNvSpPr>
          <p:nvPr>
            <p:ph type="dt" sz="half" idx="10"/>
          </p:nvPr>
        </p:nvSpPr>
        <p:spPr/>
        <p:txBody>
          <a:bodyPr/>
          <a:lstStyle/>
          <a:p>
            <a:fld id="{EEE43ABE-9C90-49B1-8992-9336FD6CA766}" type="datetime1">
              <a:rPr lang="en-US" smtClean="0"/>
              <a:t>11/5/2022</a:t>
            </a:fld>
            <a:endParaRPr lang="en-US"/>
          </a:p>
        </p:txBody>
      </p:sp>
      <p:sp>
        <p:nvSpPr>
          <p:cNvPr id="5" name="Footer Placeholder 4">
            <a:extLst>
              <a:ext uri="{FF2B5EF4-FFF2-40B4-BE49-F238E27FC236}">
                <a16:creationId xmlns:a16="http://schemas.microsoft.com/office/drawing/2014/main" id="{3940D0D0-2F1D-219B-21C5-2F9E4E332F44}"/>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Financial Feasibility Analysis</a:t>
            </a:r>
          </a:p>
        </p:txBody>
      </p:sp>
      <p:sp>
        <p:nvSpPr>
          <p:cNvPr id="3" name="Content Placeholder 2"/>
          <p:cNvSpPr>
            <a:spLocks noGrp="1"/>
          </p:cNvSpPr>
          <p:nvPr>
            <p:ph idx="1"/>
          </p:nvPr>
        </p:nvSpPr>
        <p:spPr/>
        <p:txBody>
          <a:bodyPr>
            <a:normAutofit/>
          </a:bodyPr>
          <a:lstStyle/>
          <a:p>
            <a:r>
              <a:rPr lang="en-US" dirty="0"/>
              <a:t>Financial Rate of Return</a:t>
            </a:r>
          </a:p>
          <a:p>
            <a:pPr lvl="1"/>
            <a:r>
              <a:rPr lang="en-US" dirty="0"/>
              <a:t>Although the estimate may be rough, an entrepreneur should have a sense of the rate of return that the proposed business will produce.</a:t>
            </a:r>
          </a:p>
          <a:p>
            <a:pPr lvl="1"/>
            <a:r>
              <a:rPr lang="en-US" dirty="0"/>
              <a:t>This figure can be determined in part by looking at the rate of return of similar businesses, and then adjusting upward or downward depending on the unique characteristics of the proposed business.</a:t>
            </a:r>
          </a:p>
        </p:txBody>
      </p:sp>
      <p:sp>
        <p:nvSpPr>
          <p:cNvPr id="4" name="Date Placeholder 3">
            <a:extLst>
              <a:ext uri="{FF2B5EF4-FFF2-40B4-BE49-F238E27FC236}">
                <a16:creationId xmlns:a16="http://schemas.microsoft.com/office/drawing/2014/main" id="{320AEB5A-B3EB-03F6-081D-93E08E2E2699}"/>
              </a:ext>
            </a:extLst>
          </p:cNvPr>
          <p:cNvSpPr>
            <a:spLocks noGrp="1"/>
          </p:cNvSpPr>
          <p:nvPr>
            <p:ph type="dt" sz="half" idx="10"/>
          </p:nvPr>
        </p:nvSpPr>
        <p:spPr/>
        <p:txBody>
          <a:bodyPr/>
          <a:lstStyle/>
          <a:p>
            <a:fld id="{C90C4879-3237-448F-B2CC-5C072125B3BB}" type="datetime1">
              <a:rPr lang="en-US" smtClean="0"/>
              <a:t>11/5/2022</a:t>
            </a:fld>
            <a:endParaRPr lang="en-US"/>
          </a:p>
        </p:txBody>
      </p:sp>
      <p:sp>
        <p:nvSpPr>
          <p:cNvPr id="5" name="Footer Placeholder 4">
            <a:extLst>
              <a:ext uri="{FF2B5EF4-FFF2-40B4-BE49-F238E27FC236}">
                <a16:creationId xmlns:a16="http://schemas.microsoft.com/office/drawing/2014/main" id="{3AC2C4C6-1FCF-1BC6-5C87-104AC7415C39}"/>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Financial Feasibility Analysis</a:t>
            </a:r>
          </a:p>
        </p:txBody>
      </p:sp>
      <p:sp>
        <p:nvSpPr>
          <p:cNvPr id="3" name="Content Placeholder 2"/>
          <p:cNvSpPr>
            <a:spLocks noGrp="1"/>
          </p:cNvSpPr>
          <p:nvPr>
            <p:ph idx="1"/>
          </p:nvPr>
        </p:nvSpPr>
        <p:spPr/>
        <p:txBody>
          <a:bodyPr>
            <a:normAutofit/>
          </a:bodyPr>
          <a:lstStyle/>
          <a:p>
            <a:r>
              <a:rPr lang="en-US" dirty="0"/>
              <a:t>Overall Attractiveness of the Investment</a:t>
            </a:r>
          </a:p>
          <a:p>
            <a:pPr lvl="1"/>
            <a:r>
              <a:rPr lang="en-US" dirty="0"/>
              <a:t>A number of other financial factors are associated with promising business startups.  </a:t>
            </a:r>
          </a:p>
          <a:p>
            <a:pPr lvl="1"/>
            <a:r>
              <a:rPr lang="en-US" dirty="0"/>
              <a:t>In the feasibility analysis stage, the extent to which a business opportunity is positive relative to each factor is based on an estimate rather than actual performance.</a:t>
            </a:r>
          </a:p>
        </p:txBody>
      </p:sp>
      <p:sp>
        <p:nvSpPr>
          <p:cNvPr id="4" name="Date Placeholder 3">
            <a:extLst>
              <a:ext uri="{FF2B5EF4-FFF2-40B4-BE49-F238E27FC236}">
                <a16:creationId xmlns:a16="http://schemas.microsoft.com/office/drawing/2014/main" id="{18EAE369-E616-8295-E206-34EF8D671C83}"/>
              </a:ext>
            </a:extLst>
          </p:cNvPr>
          <p:cNvSpPr>
            <a:spLocks noGrp="1"/>
          </p:cNvSpPr>
          <p:nvPr>
            <p:ph type="dt" sz="half" idx="10"/>
          </p:nvPr>
        </p:nvSpPr>
        <p:spPr/>
        <p:txBody>
          <a:bodyPr/>
          <a:lstStyle/>
          <a:p>
            <a:fld id="{803FF186-BE7D-499C-BC95-50DF0007D131}" type="datetime1">
              <a:rPr lang="en-US" smtClean="0"/>
              <a:t>11/5/2022</a:t>
            </a:fld>
            <a:endParaRPr lang="en-US"/>
          </a:p>
        </p:txBody>
      </p:sp>
      <p:sp>
        <p:nvSpPr>
          <p:cNvPr id="5" name="Footer Placeholder 4">
            <a:extLst>
              <a:ext uri="{FF2B5EF4-FFF2-40B4-BE49-F238E27FC236}">
                <a16:creationId xmlns:a16="http://schemas.microsoft.com/office/drawing/2014/main" id="{FC41C5C5-0C47-957C-BC24-BA19181C622A}"/>
              </a:ext>
            </a:extLst>
          </p:cNvPr>
          <p:cNvSpPr>
            <a:spLocks noGrp="1"/>
          </p:cNvSpPr>
          <p:nvPr>
            <p:ph type="ftr" sz="quarter" idx="11"/>
          </p:nvPr>
        </p:nvSpPr>
        <p:spPr/>
        <p:txBody>
          <a:bodyPr/>
          <a:lstStyle/>
          <a:p>
            <a:r>
              <a:rPr lang="en-US"/>
              <a:t>Prof Remi Mitra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Criteria for choosing project selection model</a:t>
            </a:r>
          </a:p>
        </p:txBody>
      </p:sp>
      <p:sp>
        <p:nvSpPr>
          <p:cNvPr id="5" name="Footer Placeholder 4">
            <a:extLst>
              <a:ext uri="{FF2B5EF4-FFF2-40B4-BE49-F238E27FC236}">
                <a16:creationId xmlns:a16="http://schemas.microsoft.com/office/drawing/2014/main" id="{55E194E3-62D5-C18F-51EA-F8AE9E3F3F46}"/>
              </a:ext>
            </a:extLst>
          </p:cNvPr>
          <p:cNvSpPr>
            <a:spLocks noGrp="1"/>
          </p:cNvSpPr>
          <p:nvPr>
            <p:ph type="ftr" sz="quarter" idx="11"/>
          </p:nvPr>
        </p:nvSpPr>
        <p:spPr>
          <a:xfrm rot="5400000">
            <a:off x="-1371600" y="1984248"/>
            <a:ext cx="3086100" cy="365125"/>
          </a:xfrm>
        </p:spPr>
        <p:txBody>
          <a:bodyPr>
            <a:normAutofit/>
          </a:bodyPr>
          <a:lstStyle/>
          <a:p>
            <a:pPr algn="l">
              <a:spcAft>
                <a:spcPts val="600"/>
              </a:spcAft>
            </a:pPr>
            <a:r>
              <a:rPr lang="en-US" sz="1000">
                <a:solidFill>
                  <a:srgbClr val="FFFFFF"/>
                </a:solidFill>
              </a:rPr>
              <a:t>Prof Remi Mitra</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a:t>Realism</a:t>
            </a:r>
          </a:p>
          <a:p>
            <a:r>
              <a:rPr lang="en-US" sz="1700"/>
              <a:t>Capability</a:t>
            </a:r>
          </a:p>
          <a:p>
            <a:r>
              <a:rPr lang="en-US" sz="1700"/>
              <a:t>Flexibility</a:t>
            </a:r>
          </a:p>
          <a:p>
            <a:r>
              <a:rPr lang="en-US" sz="1700"/>
              <a:t>Ease of use</a:t>
            </a:r>
          </a:p>
          <a:p>
            <a:r>
              <a:rPr lang="en-US" sz="1700"/>
              <a:t>Cost</a:t>
            </a:r>
          </a:p>
          <a:p>
            <a:r>
              <a:rPr lang="en-US" sz="1700"/>
              <a:t>Easy computerization</a:t>
            </a:r>
          </a:p>
          <a:p>
            <a:endParaRPr lang="en-US" sz="1700"/>
          </a:p>
        </p:txBody>
      </p:sp>
      <p:sp>
        <p:nvSpPr>
          <p:cNvPr id="4" name="Date Placeholder 3">
            <a:extLst>
              <a:ext uri="{FF2B5EF4-FFF2-40B4-BE49-F238E27FC236}">
                <a16:creationId xmlns:a16="http://schemas.microsoft.com/office/drawing/2014/main" id="{11DA5880-D1D4-4E2E-4E7D-D8EAF2067EDB}"/>
              </a:ext>
            </a:extLst>
          </p:cNvPr>
          <p:cNvSpPr>
            <a:spLocks noGrp="1"/>
          </p:cNvSpPr>
          <p:nvPr>
            <p:ph type="dt" sz="half" idx="10"/>
          </p:nvPr>
        </p:nvSpPr>
        <p:spPr>
          <a:xfrm>
            <a:off x="6727698" y="6455664"/>
            <a:ext cx="2057400" cy="365125"/>
          </a:xfrm>
        </p:spPr>
        <p:txBody>
          <a:bodyPr>
            <a:normAutofit/>
          </a:bodyPr>
          <a:lstStyle/>
          <a:p>
            <a:pPr algn="r">
              <a:spcAft>
                <a:spcPts val="600"/>
              </a:spcAft>
            </a:pPr>
            <a:fld id="{8113B450-A8B3-43AF-A7CF-5C7B4B06A37B}" type="datetime1">
              <a:rPr lang="en-US" sz="1000">
                <a:solidFill>
                  <a:schemeClr val="tx1">
                    <a:lumMod val="50000"/>
                    <a:lumOff val="50000"/>
                  </a:schemeClr>
                </a:solidFill>
              </a:rPr>
              <a:pPr algn="r">
                <a:spcAft>
                  <a:spcPts val="600"/>
                </a:spcAft>
              </a:pPr>
              <a:t>11/5/2022</a:t>
            </a:fld>
            <a:endParaRPr lang="en-US" sz="1000">
              <a:solidFill>
                <a:schemeClr val="tx1">
                  <a:lumMod val="50000"/>
                  <a:lumOff val="50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0FDF7-24A4-660A-4BB6-20420BFBA19D}"/>
              </a:ext>
            </a:extLst>
          </p:cNvPr>
          <p:cNvSpPr>
            <a:spLocks noGrp="1"/>
          </p:cNvSpPr>
          <p:nvPr>
            <p:ph type="title"/>
          </p:nvPr>
        </p:nvSpPr>
        <p:spPr>
          <a:xfrm>
            <a:off x="852297" y="502021"/>
            <a:ext cx="3719703" cy="1642969"/>
          </a:xfrm>
        </p:spPr>
        <p:txBody>
          <a:bodyPr anchor="b">
            <a:normAutofit/>
          </a:bodyPr>
          <a:lstStyle/>
          <a:p>
            <a:pPr>
              <a:lnSpc>
                <a:spcPct val="90000"/>
              </a:lnSpc>
            </a:pPr>
            <a:r>
              <a:rPr lang="en-US" sz="3500"/>
              <a:t>Decision Making Process and Approaches</a:t>
            </a:r>
            <a:endParaRPr lang="en-IN" sz="3500"/>
          </a:p>
        </p:txBody>
      </p:sp>
      <p:sp>
        <p:nvSpPr>
          <p:cNvPr id="5" name="Footer Placeholder 4">
            <a:extLst>
              <a:ext uri="{FF2B5EF4-FFF2-40B4-BE49-F238E27FC236}">
                <a16:creationId xmlns:a16="http://schemas.microsoft.com/office/drawing/2014/main" id="{BCF532FF-C001-365A-0446-32ABFAF04DFB}"/>
              </a:ext>
            </a:extLst>
          </p:cNvPr>
          <p:cNvSpPr>
            <a:spLocks noGrp="1"/>
          </p:cNvSpPr>
          <p:nvPr>
            <p:ph type="ftr" sz="quarter" idx="11"/>
          </p:nvPr>
        </p:nvSpPr>
        <p:spPr>
          <a:xfrm rot="5400000">
            <a:off x="-1370794" y="1983972"/>
            <a:ext cx="3086099" cy="365125"/>
          </a:xfrm>
        </p:spPr>
        <p:txBody>
          <a:bodyPr>
            <a:normAutofit/>
          </a:bodyPr>
          <a:lstStyle/>
          <a:p>
            <a:pPr algn="l">
              <a:spcAft>
                <a:spcPts val="600"/>
              </a:spcAft>
            </a:pPr>
            <a:r>
              <a:rPr lang="en-US" sz="1000">
                <a:solidFill>
                  <a:schemeClr val="tx1">
                    <a:lumMod val="50000"/>
                    <a:lumOff val="50000"/>
                  </a:schemeClr>
                </a:solidFill>
              </a:rPr>
              <a:t>Prof Remi Mitra</a:t>
            </a:r>
          </a:p>
        </p:txBody>
      </p:sp>
      <p:sp>
        <p:nvSpPr>
          <p:cNvPr id="3" name="Content Placeholder 2">
            <a:extLst>
              <a:ext uri="{FF2B5EF4-FFF2-40B4-BE49-F238E27FC236}">
                <a16:creationId xmlns:a16="http://schemas.microsoft.com/office/drawing/2014/main" id="{BA13857A-9529-6530-9AEA-37C460B21528}"/>
              </a:ext>
            </a:extLst>
          </p:cNvPr>
          <p:cNvSpPr>
            <a:spLocks noGrp="1"/>
          </p:cNvSpPr>
          <p:nvPr>
            <p:ph idx="1"/>
          </p:nvPr>
        </p:nvSpPr>
        <p:spPr>
          <a:xfrm>
            <a:off x="852297" y="2418408"/>
            <a:ext cx="3719703" cy="3522569"/>
          </a:xfrm>
        </p:spPr>
        <p:txBody>
          <a:bodyPr anchor="t">
            <a:normAutofit/>
          </a:bodyPr>
          <a:lstStyle/>
          <a:p>
            <a:r>
              <a:rPr lang="en-US" sz="1700"/>
              <a:t>Decisions are choices, or choices of the many things available to choose from. That thing can be an alternative, direction, solution, or path. So, decision-making is the process of choosing between different alternatives. It may mean choosing new business equipment, expanding in new markets, deciding what marketing tactics to use, or choosing to go solo or take a partner on your entrepreneurial journey.</a:t>
            </a:r>
            <a:endParaRPr lang="en-IN" sz="1700"/>
          </a:p>
        </p:txBody>
      </p:sp>
      <p:pic>
        <p:nvPicPr>
          <p:cNvPr id="5122" name="Picture 2" descr="what is decision making">
            <a:extLst>
              <a:ext uri="{FF2B5EF4-FFF2-40B4-BE49-F238E27FC236}">
                <a16:creationId xmlns:a16="http://schemas.microsoft.com/office/drawing/2014/main" id="{C18A76D8-B38B-C6E5-656C-BDDDA5128B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864692" y="2667000"/>
            <a:ext cx="3900767" cy="2603761"/>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781CC4C4-90C3-7901-DBFD-806389D8A4D8}"/>
              </a:ext>
            </a:extLst>
          </p:cNvPr>
          <p:cNvSpPr>
            <a:spLocks noGrp="1"/>
          </p:cNvSpPr>
          <p:nvPr>
            <p:ph type="dt" sz="half" idx="10"/>
          </p:nvPr>
        </p:nvSpPr>
        <p:spPr>
          <a:xfrm>
            <a:off x="6727698" y="6455664"/>
            <a:ext cx="2057400" cy="365125"/>
          </a:xfrm>
        </p:spPr>
        <p:txBody>
          <a:bodyPr>
            <a:normAutofit/>
          </a:bodyPr>
          <a:lstStyle/>
          <a:p>
            <a:pPr algn="r">
              <a:spcAft>
                <a:spcPts val="600"/>
              </a:spcAft>
            </a:pPr>
            <a:fld id="{AA00A12E-EB95-426A-9A59-E9ACEA75A6C2}" type="datetime1">
              <a:rPr lang="en-US" sz="1000">
                <a:solidFill>
                  <a:srgbClr val="FFFFFF"/>
                </a:solidFill>
              </a:rPr>
              <a:pPr algn="r">
                <a:spcAft>
                  <a:spcPts val="600"/>
                </a:spcAft>
              </a:pPr>
              <a:t>11/5/2022</a:t>
            </a:fld>
            <a:endParaRPr lang="en-US" sz="1000">
              <a:solidFill>
                <a:srgbClr val="FFFFFF"/>
              </a:solidFill>
            </a:endParaRPr>
          </a:p>
        </p:txBody>
      </p:sp>
    </p:spTree>
    <p:extLst>
      <p:ext uri="{BB962C8B-B14F-4D97-AF65-F5344CB8AC3E}">
        <p14:creationId xmlns:p14="http://schemas.microsoft.com/office/powerpoint/2010/main" val="1969873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6783E-B86B-5A7C-FAD2-F58F2757CD5D}"/>
              </a:ext>
            </a:extLst>
          </p:cNvPr>
          <p:cNvSpPr>
            <a:spLocks noGrp="1"/>
          </p:cNvSpPr>
          <p:nvPr>
            <p:ph type="title"/>
          </p:nvPr>
        </p:nvSpPr>
        <p:spPr>
          <a:xfrm>
            <a:off x="852297" y="502021"/>
            <a:ext cx="3719703" cy="1642969"/>
          </a:xfrm>
        </p:spPr>
        <p:txBody>
          <a:bodyPr anchor="b">
            <a:normAutofit/>
          </a:bodyPr>
          <a:lstStyle/>
          <a:p>
            <a:r>
              <a:rPr lang="en-IN" sz="3500"/>
              <a:t>What is Problem-Solving</a:t>
            </a:r>
          </a:p>
        </p:txBody>
      </p:sp>
      <p:sp>
        <p:nvSpPr>
          <p:cNvPr id="5" name="Footer Placeholder 4">
            <a:extLst>
              <a:ext uri="{FF2B5EF4-FFF2-40B4-BE49-F238E27FC236}">
                <a16:creationId xmlns:a16="http://schemas.microsoft.com/office/drawing/2014/main" id="{0D3AF4FA-B919-71D4-3497-3472362C5B98}"/>
              </a:ext>
            </a:extLst>
          </p:cNvPr>
          <p:cNvSpPr>
            <a:spLocks noGrp="1"/>
          </p:cNvSpPr>
          <p:nvPr>
            <p:ph type="ftr" sz="quarter" idx="11"/>
          </p:nvPr>
        </p:nvSpPr>
        <p:spPr>
          <a:xfrm rot="5400000">
            <a:off x="-1370794" y="1983972"/>
            <a:ext cx="3086099" cy="365125"/>
          </a:xfrm>
        </p:spPr>
        <p:txBody>
          <a:bodyPr>
            <a:normAutofit/>
          </a:bodyPr>
          <a:lstStyle/>
          <a:p>
            <a:pPr algn="l">
              <a:spcAft>
                <a:spcPts val="600"/>
              </a:spcAft>
            </a:pPr>
            <a:r>
              <a:rPr lang="en-US" sz="1000">
                <a:solidFill>
                  <a:schemeClr val="tx1">
                    <a:lumMod val="50000"/>
                    <a:lumOff val="50000"/>
                  </a:schemeClr>
                </a:solidFill>
              </a:rPr>
              <a:t>Prof Remi Mitra</a:t>
            </a:r>
          </a:p>
        </p:txBody>
      </p:sp>
      <p:sp>
        <p:nvSpPr>
          <p:cNvPr id="3" name="Content Placeholder 2">
            <a:extLst>
              <a:ext uri="{FF2B5EF4-FFF2-40B4-BE49-F238E27FC236}">
                <a16:creationId xmlns:a16="http://schemas.microsoft.com/office/drawing/2014/main" id="{294B0A92-D98D-F367-6C4C-323CC4D6B571}"/>
              </a:ext>
            </a:extLst>
          </p:cNvPr>
          <p:cNvSpPr>
            <a:spLocks noGrp="1"/>
          </p:cNvSpPr>
          <p:nvPr>
            <p:ph idx="1"/>
          </p:nvPr>
        </p:nvSpPr>
        <p:spPr>
          <a:xfrm>
            <a:off x="852297" y="2418408"/>
            <a:ext cx="3719703" cy="3522569"/>
          </a:xfrm>
        </p:spPr>
        <p:txBody>
          <a:bodyPr anchor="t">
            <a:normAutofit/>
          </a:bodyPr>
          <a:lstStyle/>
          <a:p>
            <a:pPr>
              <a:lnSpc>
                <a:spcPct val="90000"/>
              </a:lnSpc>
            </a:pPr>
            <a:r>
              <a:rPr lang="en-US" sz="1400"/>
              <a:t>Uncertainty is something that brings more alternatives to choose from and something that makes more directions and paths available to us. The decisions and decision-making are directly related to the problem-solving process, or decision-making is part of the problem-solving process.</a:t>
            </a:r>
          </a:p>
          <a:p>
            <a:pPr>
              <a:lnSpc>
                <a:spcPct val="90000"/>
              </a:lnSpc>
            </a:pPr>
            <a:endParaRPr lang="en-US" sz="1400"/>
          </a:p>
          <a:p>
            <a:pPr>
              <a:lnSpc>
                <a:spcPct val="90000"/>
              </a:lnSpc>
            </a:pPr>
            <a:r>
              <a:rPr lang="en-US" sz="1400"/>
              <a:t>According to Ichak Adizes, there is a direct link between change, problems, and solutions. Any change in the current situation in a company, family, or personal life is a source of the problem. So before every problem, there is a change, the basic reason for solving a problem. Problems, however, require a solution, which is a kind of decision.</a:t>
            </a:r>
            <a:endParaRPr lang="en-IN" sz="1400"/>
          </a:p>
        </p:txBody>
      </p:sp>
      <p:pic>
        <p:nvPicPr>
          <p:cNvPr id="10242" name="Picture 2" descr="Changes-Problems-Solutions">
            <a:extLst>
              <a:ext uri="{FF2B5EF4-FFF2-40B4-BE49-F238E27FC236}">
                <a16:creationId xmlns:a16="http://schemas.microsoft.com/office/drawing/2014/main" id="{325D5207-5E87-00BF-E7BB-5705E54FCC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884331" y="1920241"/>
            <a:ext cx="3900767" cy="2603761"/>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1024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Rectangle 1025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D10F8022-DABF-7F01-855C-5DCEF5433E8A}"/>
              </a:ext>
            </a:extLst>
          </p:cNvPr>
          <p:cNvSpPr>
            <a:spLocks noGrp="1"/>
          </p:cNvSpPr>
          <p:nvPr>
            <p:ph type="dt" sz="half" idx="10"/>
          </p:nvPr>
        </p:nvSpPr>
        <p:spPr>
          <a:xfrm>
            <a:off x="6727698" y="6455664"/>
            <a:ext cx="2057400" cy="365125"/>
          </a:xfrm>
        </p:spPr>
        <p:txBody>
          <a:bodyPr>
            <a:normAutofit/>
          </a:bodyPr>
          <a:lstStyle/>
          <a:p>
            <a:pPr algn="r">
              <a:spcAft>
                <a:spcPts val="600"/>
              </a:spcAft>
            </a:pPr>
            <a:fld id="{AA00A12E-EB95-426A-9A59-E9ACEA75A6C2}" type="datetime1">
              <a:rPr lang="en-US" sz="1000">
                <a:solidFill>
                  <a:srgbClr val="FFFFFF"/>
                </a:solidFill>
              </a:rPr>
              <a:pPr algn="r">
                <a:spcAft>
                  <a:spcPts val="600"/>
                </a:spcAft>
              </a:pPr>
              <a:t>11/5/2022</a:t>
            </a:fld>
            <a:endParaRPr lang="en-US" sz="1000">
              <a:solidFill>
                <a:srgbClr val="FFFFFF"/>
              </a:solidFill>
            </a:endParaRPr>
          </a:p>
        </p:txBody>
      </p:sp>
    </p:spTree>
    <p:extLst>
      <p:ext uri="{BB962C8B-B14F-4D97-AF65-F5344CB8AC3E}">
        <p14:creationId xmlns:p14="http://schemas.microsoft.com/office/powerpoint/2010/main" val="4029877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477DA-2570-7E5F-9C8A-804FAF63B07B}"/>
              </a:ext>
            </a:extLst>
          </p:cNvPr>
          <p:cNvSpPr>
            <a:spLocks noGrp="1"/>
          </p:cNvSpPr>
          <p:nvPr>
            <p:ph type="title"/>
          </p:nvPr>
        </p:nvSpPr>
        <p:spPr>
          <a:xfrm>
            <a:off x="3415299" y="548464"/>
            <a:ext cx="5098906" cy="1675623"/>
          </a:xfrm>
        </p:spPr>
        <p:txBody>
          <a:bodyPr anchor="b">
            <a:normAutofit/>
          </a:bodyPr>
          <a:lstStyle/>
          <a:p>
            <a:r>
              <a:rPr lang="en-IN" sz="3500"/>
              <a:t>Decision-Making Models</a:t>
            </a:r>
          </a:p>
        </p:txBody>
      </p:sp>
      <p:pic>
        <p:nvPicPr>
          <p:cNvPr id="7" name="Picture 6" descr="One in a crowd">
            <a:extLst>
              <a:ext uri="{FF2B5EF4-FFF2-40B4-BE49-F238E27FC236}">
                <a16:creationId xmlns:a16="http://schemas.microsoft.com/office/drawing/2014/main" id="{ED7A8492-8A30-C461-BDC0-ABC3A97566CB}"/>
              </a:ext>
            </a:extLst>
          </p:cNvPr>
          <p:cNvPicPr>
            <a:picLocks noChangeAspect="1"/>
          </p:cNvPicPr>
          <p:nvPr/>
        </p:nvPicPr>
        <p:blipFill rotWithShape="1">
          <a:blip r:embed="rId2"/>
          <a:srcRect l="36885" r="28695"/>
          <a:stretch/>
        </p:blipFill>
        <p:spPr>
          <a:xfrm>
            <a:off x="20" y="10"/>
            <a:ext cx="3147352" cy="6857990"/>
          </a:xfrm>
          <a:prstGeom prst="rect">
            <a:avLst/>
          </a:prstGeom>
          <a:effectLst/>
        </p:spPr>
      </p:pic>
      <p:sp>
        <p:nvSpPr>
          <p:cNvPr id="3" name="Content Placeholder 2">
            <a:extLst>
              <a:ext uri="{FF2B5EF4-FFF2-40B4-BE49-F238E27FC236}">
                <a16:creationId xmlns:a16="http://schemas.microsoft.com/office/drawing/2014/main" id="{8BA0354D-C508-2623-45C6-5079E303CA6C}"/>
              </a:ext>
            </a:extLst>
          </p:cNvPr>
          <p:cNvSpPr>
            <a:spLocks noGrp="1"/>
          </p:cNvSpPr>
          <p:nvPr>
            <p:ph idx="1"/>
          </p:nvPr>
        </p:nvSpPr>
        <p:spPr>
          <a:xfrm>
            <a:off x="3415300" y="2409830"/>
            <a:ext cx="5098904" cy="3705217"/>
          </a:xfrm>
        </p:spPr>
        <p:txBody>
          <a:bodyPr>
            <a:normAutofit/>
          </a:bodyPr>
          <a:lstStyle/>
          <a:p>
            <a:pPr marL="0" indent="0" fontAlgn="base">
              <a:lnSpc>
                <a:spcPct val="90000"/>
              </a:lnSpc>
              <a:buNone/>
            </a:pPr>
            <a:r>
              <a:rPr lang="en-US" sz="900" b="1" i="0" dirty="0">
                <a:effectLst/>
                <a:latin typeface="Arial" panose="020B0604020202020204" pitchFamily="34" charset="0"/>
              </a:rPr>
              <a:t>Rational decision-making models</a:t>
            </a:r>
          </a:p>
          <a:p>
            <a:pPr fontAlgn="base">
              <a:lnSpc>
                <a:spcPct val="90000"/>
              </a:lnSpc>
            </a:pPr>
            <a:r>
              <a:rPr lang="en-US" sz="900" b="0" i="0" dirty="0">
                <a:effectLst/>
                <a:latin typeface="Arial" panose="020B0604020202020204" pitchFamily="34" charset="0"/>
              </a:rPr>
              <a:t>Most people will make decisions based on emotion rather than logic. This is because emotions are much easier to understand and act upon. When making decisions, however, it is important to be logical and make sure you are not missing out on something that could potentially help your team or company.</a:t>
            </a:r>
          </a:p>
          <a:p>
            <a:pPr fontAlgn="base">
              <a:lnSpc>
                <a:spcPct val="90000"/>
              </a:lnSpc>
            </a:pPr>
            <a:r>
              <a:rPr lang="en-US" sz="900" b="0" i="0" dirty="0">
                <a:effectLst/>
                <a:latin typeface="Arial" panose="020B0604020202020204" pitchFamily="34" charset="0"/>
              </a:rPr>
              <a:t>It’s not always easy to make the right decision. If you are in a situation where you need to decide between two options, it’s hard to avoid bias. However, you can still make the best decision if you take a step back and consider all the different perspectives.</a:t>
            </a:r>
          </a:p>
          <a:p>
            <a:pPr fontAlgn="base">
              <a:lnSpc>
                <a:spcPct val="90000"/>
              </a:lnSpc>
            </a:pPr>
            <a:endParaRPr lang="en-US" sz="900" b="0" i="0" dirty="0">
              <a:effectLst/>
              <a:latin typeface="Arial" panose="020B0604020202020204" pitchFamily="34" charset="0"/>
            </a:endParaRPr>
          </a:p>
          <a:p>
            <a:pPr marL="0" indent="0" fontAlgn="base">
              <a:lnSpc>
                <a:spcPct val="90000"/>
              </a:lnSpc>
              <a:buNone/>
            </a:pPr>
            <a:r>
              <a:rPr lang="en-US" sz="900" b="1" i="0" dirty="0">
                <a:effectLst/>
                <a:latin typeface="Arial" panose="020B0604020202020204" pitchFamily="34" charset="0"/>
              </a:rPr>
              <a:t>Intuitive decision-making models</a:t>
            </a:r>
          </a:p>
          <a:p>
            <a:pPr fontAlgn="base">
              <a:lnSpc>
                <a:spcPct val="90000"/>
              </a:lnSpc>
            </a:pPr>
            <a:r>
              <a:rPr lang="en-US" sz="900" b="0" i="0" dirty="0">
                <a:effectLst/>
                <a:latin typeface="Arial" panose="020B0604020202020204" pitchFamily="34" charset="0"/>
              </a:rPr>
              <a:t>Intuitive decisions are decision-making models that use gut instincts. This model requires previous experience and pattern recognition to form strong instincts. Decision-makers with a lot of experience with similar problems often use intuitive models.</a:t>
            </a:r>
          </a:p>
          <a:p>
            <a:pPr fontAlgn="base">
              <a:lnSpc>
                <a:spcPct val="90000"/>
              </a:lnSpc>
            </a:pPr>
            <a:endParaRPr lang="en-US" sz="900" b="0" i="0" dirty="0">
              <a:effectLst/>
              <a:latin typeface="Arial" panose="020B0604020202020204" pitchFamily="34" charset="0"/>
            </a:endParaRPr>
          </a:p>
          <a:p>
            <a:pPr marL="0" indent="0" fontAlgn="base">
              <a:lnSpc>
                <a:spcPct val="90000"/>
              </a:lnSpc>
              <a:buNone/>
            </a:pPr>
            <a:r>
              <a:rPr lang="en-US" sz="900" b="1" i="0" dirty="0">
                <a:effectLst/>
                <a:latin typeface="Arial" panose="020B0604020202020204" pitchFamily="34" charset="0"/>
              </a:rPr>
              <a:t>Creative decision-making model</a:t>
            </a:r>
          </a:p>
          <a:p>
            <a:pPr fontAlgn="base">
              <a:lnSpc>
                <a:spcPct val="90000"/>
              </a:lnSpc>
            </a:pPr>
            <a:r>
              <a:rPr lang="en-US" sz="900" b="0" i="0" dirty="0">
                <a:effectLst/>
                <a:latin typeface="Arial" panose="020B0604020202020204" pitchFamily="34" charset="0"/>
              </a:rPr>
              <a:t>The creative decision-making model is a great way to generate solutions to problems. It’s often referred to as the “no-think” approach because instead of actively thinking about how to solve a problem, you let your subconscious mind do it for you. When doing this, you can spend more time developing innovative solutions rather than worrying about whether or not you are doing the right thing.</a:t>
            </a:r>
          </a:p>
          <a:p>
            <a:pPr fontAlgn="base">
              <a:lnSpc>
                <a:spcPct val="90000"/>
              </a:lnSpc>
            </a:pPr>
            <a:r>
              <a:rPr lang="en-US" sz="900" b="0" i="0" dirty="0">
                <a:effectLst/>
                <a:latin typeface="Arial" panose="020B0604020202020204" pitchFamily="34" charset="0"/>
              </a:rPr>
              <a:t>Creative decision-making is an alternative to the rational decision-making model. It’s a useful tool for entrepreneurs and business leaders who need to make decisions quickly without taking the time to evaluate the best options. It’s also a great way to brainstorm solutions to problems because it helps you relax and focus on your creative process.</a:t>
            </a:r>
          </a:p>
          <a:p>
            <a:pPr>
              <a:lnSpc>
                <a:spcPct val="90000"/>
              </a:lnSpc>
            </a:pPr>
            <a:br>
              <a:rPr lang="en-US" sz="900" b="1" i="0" dirty="0">
                <a:effectLst/>
                <a:latin typeface="inherit"/>
              </a:rPr>
            </a:br>
            <a:endParaRPr lang="en-IN" sz="900" dirty="0"/>
          </a:p>
        </p:txBody>
      </p:sp>
      <p:sp>
        <p:nvSpPr>
          <p:cNvPr id="4" name="Date Placeholder 3">
            <a:extLst>
              <a:ext uri="{FF2B5EF4-FFF2-40B4-BE49-F238E27FC236}">
                <a16:creationId xmlns:a16="http://schemas.microsoft.com/office/drawing/2014/main" id="{E60CB79A-63D0-483E-1EA4-362025CA2D6B}"/>
              </a:ext>
            </a:extLst>
          </p:cNvPr>
          <p:cNvSpPr>
            <a:spLocks noGrp="1"/>
          </p:cNvSpPr>
          <p:nvPr>
            <p:ph type="dt" sz="half" idx="10"/>
          </p:nvPr>
        </p:nvSpPr>
        <p:spPr>
          <a:xfrm>
            <a:off x="628650" y="6356350"/>
            <a:ext cx="2057400" cy="365125"/>
          </a:xfrm>
        </p:spPr>
        <p:txBody>
          <a:bodyPr>
            <a:normAutofit/>
          </a:bodyPr>
          <a:lstStyle/>
          <a:p>
            <a:pPr>
              <a:spcAft>
                <a:spcPts val="600"/>
              </a:spcAft>
            </a:pPr>
            <a:fld id="{AA00A12E-EB95-426A-9A59-E9ACEA75A6C2}" type="datetime1">
              <a:rPr lang="en-US">
                <a:solidFill>
                  <a:srgbClr val="FFFFFF"/>
                </a:solidFill>
              </a:rPr>
              <a:pPr>
                <a:spcAft>
                  <a:spcPts val="600"/>
                </a:spcAft>
              </a:pPr>
              <a:t>11/5/2022</a:t>
            </a:fld>
            <a:endParaRPr lang="en-US">
              <a:solidFill>
                <a:srgbClr val="FFFFFF"/>
              </a:solidFill>
            </a:endParaRPr>
          </a:p>
        </p:txBody>
      </p:sp>
      <p:sp>
        <p:nvSpPr>
          <p:cNvPr id="5" name="Footer Placeholder 4">
            <a:extLst>
              <a:ext uri="{FF2B5EF4-FFF2-40B4-BE49-F238E27FC236}">
                <a16:creationId xmlns:a16="http://schemas.microsoft.com/office/drawing/2014/main" id="{55C5F3AF-A941-314C-1CDB-17C2E8BF3187}"/>
              </a:ext>
            </a:extLst>
          </p:cNvPr>
          <p:cNvSpPr>
            <a:spLocks noGrp="1"/>
          </p:cNvSpPr>
          <p:nvPr>
            <p:ph type="ftr" sz="quarter" idx="11"/>
          </p:nvPr>
        </p:nvSpPr>
        <p:spPr>
          <a:xfrm>
            <a:off x="3415299" y="6356350"/>
            <a:ext cx="3328527" cy="365125"/>
          </a:xfrm>
        </p:spPr>
        <p:txBody>
          <a:bodyPr>
            <a:normAutofit/>
          </a:bodyPr>
          <a:lstStyle/>
          <a:p>
            <a:pPr algn="l">
              <a:spcAft>
                <a:spcPts val="600"/>
              </a:spcAft>
            </a:pPr>
            <a:r>
              <a:rPr lang="en-US"/>
              <a:t>Prof Remi Mitra</a:t>
            </a:r>
          </a:p>
        </p:txBody>
      </p:sp>
    </p:spTree>
    <p:extLst>
      <p:ext uri="{BB962C8B-B14F-4D97-AF65-F5344CB8AC3E}">
        <p14:creationId xmlns:p14="http://schemas.microsoft.com/office/powerpoint/2010/main" val="1440133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6721E-2FB2-7009-DD9E-4FB30A3E932C}"/>
              </a:ext>
            </a:extLst>
          </p:cNvPr>
          <p:cNvSpPr>
            <a:spLocks noGrp="1"/>
          </p:cNvSpPr>
          <p:nvPr>
            <p:ph type="title"/>
          </p:nvPr>
        </p:nvSpPr>
        <p:spPr>
          <a:xfrm>
            <a:off x="3724072" y="629268"/>
            <a:ext cx="4939868" cy="1286160"/>
          </a:xfrm>
        </p:spPr>
        <p:txBody>
          <a:bodyPr anchor="b">
            <a:normAutofit/>
          </a:bodyPr>
          <a:lstStyle/>
          <a:p>
            <a:pPr>
              <a:lnSpc>
                <a:spcPct val="90000"/>
              </a:lnSpc>
            </a:pPr>
            <a:r>
              <a:rPr lang="en-US" sz="3100"/>
              <a:t>How do you make decisions to solve problems?</a:t>
            </a:r>
            <a:endParaRPr lang="en-IN" sz="3100"/>
          </a:p>
        </p:txBody>
      </p:sp>
      <p:sp>
        <p:nvSpPr>
          <p:cNvPr id="3" name="Content Placeholder 2">
            <a:extLst>
              <a:ext uri="{FF2B5EF4-FFF2-40B4-BE49-F238E27FC236}">
                <a16:creationId xmlns:a16="http://schemas.microsoft.com/office/drawing/2014/main" id="{ACED4814-8A52-D4FF-6C4F-A7366FAD0835}"/>
              </a:ext>
            </a:extLst>
          </p:cNvPr>
          <p:cNvSpPr>
            <a:spLocks noGrp="1"/>
          </p:cNvSpPr>
          <p:nvPr>
            <p:ph idx="1"/>
          </p:nvPr>
        </p:nvSpPr>
        <p:spPr>
          <a:xfrm>
            <a:off x="3724073" y="2438400"/>
            <a:ext cx="4939867" cy="3785419"/>
          </a:xfrm>
        </p:spPr>
        <p:txBody>
          <a:bodyPr>
            <a:normAutofit/>
          </a:bodyPr>
          <a:lstStyle/>
          <a:p>
            <a:r>
              <a:rPr lang="en-US" sz="1700" dirty="0"/>
              <a:t>See Notes</a:t>
            </a:r>
          </a:p>
          <a:p>
            <a:pPr marL="0" indent="0">
              <a:buNone/>
            </a:pPr>
            <a:endParaRPr lang="en-IN" sz="1700" dirty="0"/>
          </a:p>
        </p:txBody>
      </p:sp>
      <p:sp>
        <p:nvSpPr>
          <p:cNvPr id="4" name="Date Placeholder 3">
            <a:extLst>
              <a:ext uri="{FF2B5EF4-FFF2-40B4-BE49-F238E27FC236}">
                <a16:creationId xmlns:a16="http://schemas.microsoft.com/office/drawing/2014/main" id="{1E66D053-C2D2-A935-2C9D-9152B5A77115}"/>
              </a:ext>
            </a:extLst>
          </p:cNvPr>
          <p:cNvSpPr>
            <a:spLocks noGrp="1"/>
          </p:cNvSpPr>
          <p:nvPr>
            <p:ph type="dt" sz="half" idx="10"/>
          </p:nvPr>
        </p:nvSpPr>
        <p:spPr>
          <a:xfrm>
            <a:off x="628650" y="6356350"/>
            <a:ext cx="1537391" cy="365125"/>
          </a:xfrm>
        </p:spPr>
        <p:txBody>
          <a:bodyPr>
            <a:normAutofit/>
          </a:bodyPr>
          <a:lstStyle/>
          <a:p>
            <a:pPr>
              <a:spcAft>
                <a:spcPts val="600"/>
              </a:spcAft>
            </a:pPr>
            <a:fld id="{AA00A12E-EB95-426A-9A59-E9ACEA75A6C2}" type="datetime1">
              <a:rPr lang="en-US">
                <a:solidFill>
                  <a:srgbClr val="FFFFFF"/>
                </a:solidFill>
              </a:rPr>
              <a:pPr>
                <a:spcAft>
                  <a:spcPts val="600"/>
                </a:spcAft>
              </a:pPr>
              <a:t>11/5/2022</a:t>
            </a:fld>
            <a:endParaRPr lang="en-US">
              <a:solidFill>
                <a:srgbClr val="FFFFFF"/>
              </a:solidFill>
            </a:endParaRPr>
          </a:p>
        </p:txBody>
      </p:sp>
      <p:pic>
        <p:nvPicPr>
          <p:cNvPr id="7" name="Picture 6" descr="Wood human figure">
            <a:extLst>
              <a:ext uri="{FF2B5EF4-FFF2-40B4-BE49-F238E27FC236}">
                <a16:creationId xmlns:a16="http://schemas.microsoft.com/office/drawing/2014/main" id="{31DD647F-E3DE-3ACE-01DF-BED4C95105BC}"/>
              </a:ext>
            </a:extLst>
          </p:cNvPr>
          <p:cNvPicPr>
            <a:picLocks noChangeAspect="1"/>
          </p:cNvPicPr>
          <p:nvPr/>
        </p:nvPicPr>
        <p:blipFill rotWithShape="1">
          <a:blip r:embed="rId2"/>
          <a:srcRect l="7794" r="58367" b="-1"/>
          <a:stretch/>
        </p:blipFill>
        <p:spPr>
          <a:xfrm>
            <a:off x="20" y="10"/>
            <a:ext cx="3476673"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FFE104"/>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22B273A-E8E4-19F3-BAE5-FBC713C7E2FE}"/>
              </a:ext>
            </a:extLst>
          </p:cNvPr>
          <p:cNvSpPr>
            <a:spLocks noGrp="1"/>
          </p:cNvSpPr>
          <p:nvPr>
            <p:ph type="ftr" sz="quarter" idx="11"/>
          </p:nvPr>
        </p:nvSpPr>
        <p:spPr>
          <a:xfrm>
            <a:off x="3724072" y="6356350"/>
            <a:ext cx="3104351" cy="365125"/>
          </a:xfrm>
        </p:spPr>
        <p:txBody>
          <a:bodyPr>
            <a:normAutofit/>
          </a:bodyPr>
          <a:lstStyle/>
          <a:p>
            <a:pPr algn="l">
              <a:spcAft>
                <a:spcPts val="600"/>
              </a:spcAft>
            </a:pPr>
            <a:r>
              <a:rPr lang="en-US"/>
              <a:t>Prof Remi Mitra</a:t>
            </a:r>
          </a:p>
        </p:txBody>
      </p:sp>
    </p:spTree>
    <p:extLst>
      <p:ext uri="{BB962C8B-B14F-4D97-AF65-F5344CB8AC3E}">
        <p14:creationId xmlns:p14="http://schemas.microsoft.com/office/powerpoint/2010/main" val="19467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D8630-8CA3-8402-190A-D335D52706A6}"/>
              </a:ext>
            </a:extLst>
          </p:cNvPr>
          <p:cNvSpPr>
            <a:spLocks noGrp="1"/>
          </p:cNvSpPr>
          <p:nvPr>
            <p:ph type="title"/>
          </p:nvPr>
        </p:nvSpPr>
        <p:spPr>
          <a:xfrm>
            <a:off x="628650" y="557189"/>
            <a:ext cx="2530602" cy="5567891"/>
          </a:xfrm>
        </p:spPr>
        <p:txBody>
          <a:bodyPr>
            <a:normAutofit/>
          </a:bodyPr>
          <a:lstStyle/>
          <a:p>
            <a:r>
              <a:rPr lang="en-IN" sz="4200"/>
              <a:t>Indian Startup Ecosystem</a:t>
            </a:r>
          </a:p>
        </p:txBody>
      </p:sp>
      <p:sp>
        <p:nvSpPr>
          <p:cNvPr id="3" name="Date Placeholder 2">
            <a:extLst>
              <a:ext uri="{FF2B5EF4-FFF2-40B4-BE49-F238E27FC236}">
                <a16:creationId xmlns:a16="http://schemas.microsoft.com/office/drawing/2014/main" id="{DE5AD0EB-BBAF-88E4-B53E-C1F636523795}"/>
              </a:ext>
            </a:extLst>
          </p:cNvPr>
          <p:cNvSpPr>
            <a:spLocks noGrp="1"/>
          </p:cNvSpPr>
          <p:nvPr>
            <p:ph type="dt" sz="half" idx="10"/>
          </p:nvPr>
        </p:nvSpPr>
        <p:spPr>
          <a:xfrm>
            <a:off x="628650" y="6356350"/>
            <a:ext cx="2057400" cy="365125"/>
          </a:xfrm>
        </p:spPr>
        <p:txBody>
          <a:bodyPr>
            <a:normAutofit/>
          </a:bodyPr>
          <a:lstStyle/>
          <a:p>
            <a:pPr>
              <a:spcAft>
                <a:spcPts val="600"/>
              </a:spcAft>
            </a:pPr>
            <a:fld id="{30FDCBB6-8192-46D1-BDF7-6B44CC185E52}" type="datetime1">
              <a:rPr lang="en-US" smtClean="0"/>
              <a:pPr>
                <a:spcAft>
                  <a:spcPts val="600"/>
                </a:spcAft>
              </a:pPr>
              <a:t>11/5/2022</a:t>
            </a:fld>
            <a:endParaRPr lang="en-US"/>
          </a:p>
        </p:txBody>
      </p:sp>
      <p:sp>
        <p:nvSpPr>
          <p:cNvPr id="4" name="Footer Placeholder 3">
            <a:extLst>
              <a:ext uri="{FF2B5EF4-FFF2-40B4-BE49-F238E27FC236}">
                <a16:creationId xmlns:a16="http://schemas.microsoft.com/office/drawing/2014/main" id="{EFB073DD-8DA7-3246-AE94-39B6E41AAD8A}"/>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Prof Remi Mitra</a:t>
            </a:r>
          </a:p>
        </p:txBody>
      </p:sp>
      <p:graphicFrame>
        <p:nvGraphicFramePr>
          <p:cNvPr id="5" name="Content Placeholder 2">
            <a:extLst>
              <a:ext uri="{FF2B5EF4-FFF2-40B4-BE49-F238E27FC236}">
                <a16:creationId xmlns:a16="http://schemas.microsoft.com/office/drawing/2014/main" id="{F73D73E8-0C71-ED50-EA6C-25FC70F9CB5C}"/>
              </a:ext>
            </a:extLst>
          </p:cNvPr>
          <p:cNvGraphicFramePr>
            <a:graphicFrameLocks noGrp="1"/>
          </p:cNvGraphicFramePr>
          <p:nvPr>
            <p:ph idx="1"/>
            <p:extLst>
              <p:ext uri="{D42A27DB-BD31-4B8C-83A1-F6EECF244321}">
                <p14:modId xmlns:p14="http://schemas.microsoft.com/office/powerpoint/2010/main" val="2807288736"/>
              </p:ext>
            </p:extLst>
          </p:nvPr>
        </p:nvGraphicFramePr>
        <p:xfrm>
          <a:off x="3819906"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0717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16FC1-FCD8-83F1-1334-E6AC3B5B7A08}"/>
              </a:ext>
            </a:extLst>
          </p:cNvPr>
          <p:cNvSpPr>
            <a:spLocks noGrp="1"/>
          </p:cNvSpPr>
          <p:nvPr>
            <p:ph type="title"/>
          </p:nvPr>
        </p:nvSpPr>
        <p:spPr>
          <a:xfrm>
            <a:off x="628650" y="557188"/>
            <a:ext cx="3647136" cy="5569291"/>
          </a:xfrm>
        </p:spPr>
        <p:txBody>
          <a:bodyPr>
            <a:normAutofit/>
          </a:bodyPr>
          <a:lstStyle/>
          <a:p>
            <a:r>
              <a:rPr lang="en-US" sz="4500"/>
              <a:t>Indicators of Growth in the Startup Ecosystem</a:t>
            </a:r>
            <a:br>
              <a:rPr lang="en-US" sz="4500"/>
            </a:br>
            <a:endParaRPr lang="en-IN" sz="4500"/>
          </a:p>
        </p:txBody>
      </p:sp>
      <p:sp>
        <p:nvSpPr>
          <p:cNvPr id="3" name="Date Placeholder 2">
            <a:extLst>
              <a:ext uri="{FF2B5EF4-FFF2-40B4-BE49-F238E27FC236}">
                <a16:creationId xmlns:a16="http://schemas.microsoft.com/office/drawing/2014/main" id="{8464312A-AFBA-7A08-3D6E-7B4D1E7AE7D8}"/>
              </a:ext>
            </a:extLst>
          </p:cNvPr>
          <p:cNvSpPr>
            <a:spLocks noGrp="1"/>
          </p:cNvSpPr>
          <p:nvPr>
            <p:ph type="dt" sz="half" idx="10"/>
          </p:nvPr>
        </p:nvSpPr>
        <p:spPr>
          <a:xfrm>
            <a:off x="628650" y="6356350"/>
            <a:ext cx="2057400" cy="365125"/>
          </a:xfrm>
        </p:spPr>
        <p:txBody>
          <a:bodyPr>
            <a:normAutofit/>
          </a:bodyPr>
          <a:lstStyle/>
          <a:p>
            <a:pPr>
              <a:spcAft>
                <a:spcPts val="600"/>
              </a:spcAft>
            </a:pPr>
            <a:fld id="{37007AAC-5A34-48DD-93AD-B538D604F0A4}" type="datetime1">
              <a:rPr lang="en-US" smtClean="0"/>
              <a:pPr>
                <a:spcAft>
                  <a:spcPts val="600"/>
                </a:spcAft>
              </a:pPr>
              <a:t>11/5/2022</a:t>
            </a:fld>
            <a:endParaRPr lang="en-US"/>
          </a:p>
        </p:txBody>
      </p:sp>
      <p:sp>
        <p:nvSpPr>
          <p:cNvPr id="4" name="Footer Placeholder 3">
            <a:extLst>
              <a:ext uri="{FF2B5EF4-FFF2-40B4-BE49-F238E27FC236}">
                <a16:creationId xmlns:a16="http://schemas.microsoft.com/office/drawing/2014/main" id="{FF90AB96-F2DE-74C8-17D0-20A8B4BAB1DD}"/>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Prof Remi Mitra</a:t>
            </a:r>
          </a:p>
        </p:txBody>
      </p:sp>
      <p:graphicFrame>
        <p:nvGraphicFramePr>
          <p:cNvPr id="5" name="Content Placeholder 2">
            <a:extLst>
              <a:ext uri="{FF2B5EF4-FFF2-40B4-BE49-F238E27FC236}">
                <a16:creationId xmlns:a16="http://schemas.microsoft.com/office/drawing/2014/main" id="{DC56FFFF-4644-EC8E-BA13-B371620E18E5}"/>
              </a:ext>
            </a:extLst>
          </p:cNvPr>
          <p:cNvGraphicFramePr>
            <a:graphicFrameLocks noGrp="1"/>
          </p:cNvGraphicFramePr>
          <p:nvPr>
            <p:ph idx="1"/>
            <p:extLst>
              <p:ext uri="{D42A27DB-BD31-4B8C-83A1-F6EECF244321}">
                <p14:modId xmlns:p14="http://schemas.microsoft.com/office/powerpoint/2010/main" val="2831579748"/>
              </p:ext>
            </p:extLst>
          </p:nvPr>
        </p:nvGraphicFramePr>
        <p:xfrm>
          <a:off x="4574286" y="621792"/>
          <a:ext cx="394335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0669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4F27C-D3A3-A17C-6B8F-DCD08C40A899}"/>
              </a:ext>
            </a:extLst>
          </p:cNvPr>
          <p:cNvSpPr>
            <a:spLocks noGrp="1"/>
          </p:cNvSpPr>
          <p:nvPr>
            <p:ph type="title"/>
          </p:nvPr>
        </p:nvSpPr>
        <p:spPr>
          <a:xfrm>
            <a:off x="628650" y="556995"/>
            <a:ext cx="7886700" cy="1133693"/>
          </a:xfrm>
        </p:spPr>
        <p:txBody>
          <a:bodyPr>
            <a:normAutofit/>
          </a:bodyPr>
          <a:lstStyle/>
          <a:p>
            <a:pPr>
              <a:lnSpc>
                <a:spcPct val="90000"/>
              </a:lnSpc>
            </a:pPr>
            <a:r>
              <a:rPr lang="en-US" sz="3500"/>
              <a:t>Drivers of Startup Ecosystem</a:t>
            </a:r>
            <a:br>
              <a:rPr lang="en-US" sz="3500"/>
            </a:br>
            <a:endParaRPr lang="en-IN" sz="3500"/>
          </a:p>
        </p:txBody>
      </p:sp>
      <p:sp>
        <p:nvSpPr>
          <p:cNvPr id="3" name="Date Placeholder 2">
            <a:extLst>
              <a:ext uri="{FF2B5EF4-FFF2-40B4-BE49-F238E27FC236}">
                <a16:creationId xmlns:a16="http://schemas.microsoft.com/office/drawing/2014/main" id="{E6095481-FCD0-C392-7BAE-0B0B70942624}"/>
              </a:ext>
            </a:extLst>
          </p:cNvPr>
          <p:cNvSpPr>
            <a:spLocks noGrp="1"/>
          </p:cNvSpPr>
          <p:nvPr>
            <p:ph type="dt" sz="half" idx="10"/>
          </p:nvPr>
        </p:nvSpPr>
        <p:spPr>
          <a:xfrm>
            <a:off x="628650" y="6356350"/>
            <a:ext cx="2057400" cy="365125"/>
          </a:xfrm>
        </p:spPr>
        <p:txBody>
          <a:bodyPr>
            <a:normAutofit/>
          </a:bodyPr>
          <a:lstStyle/>
          <a:p>
            <a:pPr>
              <a:spcAft>
                <a:spcPts val="600"/>
              </a:spcAft>
            </a:pPr>
            <a:fld id="{309EABE4-74DE-47AD-BB8F-2FD5A916CADB}" type="datetime1">
              <a:rPr lang="en-US" smtClean="0"/>
              <a:pPr>
                <a:spcAft>
                  <a:spcPts val="600"/>
                </a:spcAft>
              </a:pPr>
              <a:t>11/5/2022</a:t>
            </a:fld>
            <a:endParaRPr lang="en-US"/>
          </a:p>
        </p:txBody>
      </p:sp>
      <p:sp>
        <p:nvSpPr>
          <p:cNvPr id="4" name="Footer Placeholder 3">
            <a:extLst>
              <a:ext uri="{FF2B5EF4-FFF2-40B4-BE49-F238E27FC236}">
                <a16:creationId xmlns:a16="http://schemas.microsoft.com/office/drawing/2014/main" id="{0C84E0C2-1AF5-80AD-4A3F-572DB1261E46}"/>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Prof Remi Mitra</a:t>
            </a:r>
          </a:p>
        </p:txBody>
      </p:sp>
      <p:graphicFrame>
        <p:nvGraphicFramePr>
          <p:cNvPr id="25" name="Content Placeholder 2">
            <a:extLst>
              <a:ext uri="{FF2B5EF4-FFF2-40B4-BE49-F238E27FC236}">
                <a16:creationId xmlns:a16="http://schemas.microsoft.com/office/drawing/2014/main" id="{E372CBCC-5488-1D40-BDE8-0BDD5B4F251B}"/>
              </a:ext>
            </a:extLst>
          </p:cNvPr>
          <p:cNvGraphicFramePr>
            <a:graphicFrameLocks noGrp="1"/>
          </p:cNvGraphicFramePr>
          <p:nvPr>
            <p:ph idx="1"/>
            <p:extLst>
              <p:ext uri="{D42A27DB-BD31-4B8C-83A1-F6EECF244321}">
                <p14:modId xmlns:p14="http://schemas.microsoft.com/office/powerpoint/2010/main" val="80053820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283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986118" y="735106"/>
            <a:ext cx="7540322" cy="2928470"/>
          </a:xfrm>
        </p:spPr>
        <p:txBody>
          <a:bodyPr anchor="b">
            <a:normAutofit/>
          </a:bodyPr>
          <a:lstStyle/>
          <a:p>
            <a:pPr algn="l"/>
            <a:r>
              <a:rPr lang="en-US" sz="4200">
                <a:solidFill>
                  <a:srgbClr val="FFFFFF"/>
                </a:solidFill>
              </a:rPr>
              <a:t>Ideation, Development and Exploitation of Opportunities</a:t>
            </a:r>
          </a:p>
        </p:txBody>
      </p:sp>
      <p:sp>
        <p:nvSpPr>
          <p:cNvPr id="3" name="Subtitle 2"/>
          <p:cNvSpPr>
            <a:spLocks noGrp="1"/>
          </p:cNvSpPr>
          <p:nvPr>
            <p:ph type="subTitle" idx="1"/>
          </p:nvPr>
        </p:nvSpPr>
        <p:spPr>
          <a:xfrm>
            <a:off x="1013011" y="4870824"/>
            <a:ext cx="7504463" cy="1458258"/>
          </a:xfrm>
        </p:spPr>
        <p:txBody>
          <a:bodyPr anchor="ctr">
            <a:normAutofit/>
          </a:bodyPr>
          <a:lstStyle/>
          <a:p>
            <a:pPr algn="l"/>
            <a:r>
              <a:rPr lang="en-US" dirty="0"/>
              <a:t>Feasibility Analysis</a:t>
            </a:r>
            <a:endParaRPr lang="en-US"/>
          </a:p>
        </p:txBody>
      </p:sp>
      <p:sp>
        <p:nvSpPr>
          <p:cNvPr id="5" name="Footer Placeholder 4">
            <a:extLst>
              <a:ext uri="{FF2B5EF4-FFF2-40B4-BE49-F238E27FC236}">
                <a16:creationId xmlns:a16="http://schemas.microsoft.com/office/drawing/2014/main" id="{81D5097F-497C-03F9-1C54-D2CA975DA402}"/>
              </a:ext>
            </a:extLst>
          </p:cNvPr>
          <p:cNvSpPr>
            <a:spLocks noGrp="1"/>
          </p:cNvSpPr>
          <p:nvPr>
            <p:ph type="ftr" sz="quarter" idx="11"/>
          </p:nvPr>
        </p:nvSpPr>
        <p:spPr>
          <a:xfrm rot="5400000">
            <a:off x="-1371600" y="1984248"/>
            <a:ext cx="3086100" cy="365125"/>
          </a:xfrm>
        </p:spPr>
        <p:txBody>
          <a:bodyPr>
            <a:normAutofit/>
          </a:bodyPr>
          <a:lstStyle/>
          <a:p>
            <a:pPr algn="l">
              <a:spcAft>
                <a:spcPts val="600"/>
              </a:spcAft>
            </a:pPr>
            <a:r>
              <a:rPr lang="en-US" sz="1000">
                <a:solidFill>
                  <a:srgbClr val="FFFFFF"/>
                </a:solidFill>
              </a:rPr>
              <a:t>Prof Remi Mitra</a:t>
            </a:r>
          </a:p>
        </p:txBody>
      </p:sp>
      <p:sp>
        <p:nvSpPr>
          <p:cNvPr id="4" name="Date Placeholder 3">
            <a:extLst>
              <a:ext uri="{FF2B5EF4-FFF2-40B4-BE49-F238E27FC236}">
                <a16:creationId xmlns:a16="http://schemas.microsoft.com/office/drawing/2014/main" id="{BAD19EE3-C603-3FE1-9203-CE2D5CC6699B}"/>
              </a:ext>
            </a:extLst>
          </p:cNvPr>
          <p:cNvSpPr>
            <a:spLocks noGrp="1"/>
          </p:cNvSpPr>
          <p:nvPr>
            <p:ph type="dt" sz="half" idx="10"/>
          </p:nvPr>
        </p:nvSpPr>
        <p:spPr>
          <a:xfrm>
            <a:off x="6727698" y="6446837"/>
            <a:ext cx="2057400" cy="365125"/>
          </a:xfrm>
        </p:spPr>
        <p:txBody>
          <a:bodyPr>
            <a:normAutofit/>
          </a:bodyPr>
          <a:lstStyle/>
          <a:p>
            <a:pPr algn="r">
              <a:spcAft>
                <a:spcPts val="600"/>
              </a:spcAft>
            </a:pPr>
            <a:fld id="{4FA02E0F-723B-4448-908A-D08089FEE795}" type="datetime1">
              <a:rPr lang="en-US" sz="1000">
                <a:solidFill>
                  <a:schemeClr val="tx1">
                    <a:lumMod val="50000"/>
                    <a:lumOff val="50000"/>
                  </a:schemeClr>
                </a:solidFill>
              </a:rPr>
              <a:pPr algn="r">
                <a:spcAft>
                  <a:spcPts val="600"/>
                </a:spcAft>
              </a:pPr>
              <a:t>11/5/2022</a:t>
            </a:fld>
            <a:endParaRPr lang="en-US" sz="1000">
              <a:solidFill>
                <a:schemeClr val="tx1">
                  <a:lumMod val="50000"/>
                  <a:lumOff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What is Feasibility Analysis</a:t>
            </a:r>
          </a:p>
        </p:txBody>
      </p:sp>
      <p:sp>
        <p:nvSpPr>
          <p:cNvPr id="5" name="Footer Placeholder 4">
            <a:extLst>
              <a:ext uri="{FF2B5EF4-FFF2-40B4-BE49-F238E27FC236}">
                <a16:creationId xmlns:a16="http://schemas.microsoft.com/office/drawing/2014/main" id="{CE63C251-91DC-0EA5-4875-3F608C6BEA86}"/>
              </a:ext>
            </a:extLst>
          </p:cNvPr>
          <p:cNvSpPr>
            <a:spLocks noGrp="1"/>
          </p:cNvSpPr>
          <p:nvPr>
            <p:ph type="ftr" sz="quarter" idx="11"/>
          </p:nvPr>
        </p:nvSpPr>
        <p:spPr>
          <a:xfrm rot="5400000">
            <a:off x="-1371600" y="1984248"/>
            <a:ext cx="3086100" cy="365125"/>
          </a:xfrm>
        </p:spPr>
        <p:txBody>
          <a:bodyPr>
            <a:normAutofit/>
          </a:bodyPr>
          <a:lstStyle/>
          <a:p>
            <a:pPr algn="l">
              <a:spcAft>
                <a:spcPts val="600"/>
              </a:spcAft>
            </a:pPr>
            <a:r>
              <a:rPr lang="en-US" sz="1000">
                <a:solidFill>
                  <a:srgbClr val="FFFFFF"/>
                </a:solidFill>
              </a:rPr>
              <a:t>Prof Remi Mitra</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dirty="0"/>
              <a:t>Feasibility analysis is the process of determining whether a business idea is viable.  </a:t>
            </a:r>
          </a:p>
          <a:p>
            <a:r>
              <a:rPr lang="en-US" sz="1700" dirty="0"/>
              <a:t>It is the preliminary evaluation of a business idea, conducted for the purpose of determining whether the idea is worth pursuing.</a:t>
            </a:r>
          </a:p>
          <a:p>
            <a:r>
              <a:rPr lang="en-US" sz="1700" dirty="0"/>
              <a:t>Feasibility analysis takes the guesswork (to a certain degree) out of a business launch, and provides an entrepreneur a more secure notion that a business idea is feasible or viable.</a:t>
            </a:r>
          </a:p>
          <a:p>
            <a:endParaRPr lang="en-US" sz="1700" dirty="0"/>
          </a:p>
        </p:txBody>
      </p:sp>
      <p:sp>
        <p:nvSpPr>
          <p:cNvPr id="4" name="Date Placeholder 3">
            <a:extLst>
              <a:ext uri="{FF2B5EF4-FFF2-40B4-BE49-F238E27FC236}">
                <a16:creationId xmlns:a16="http://schemas.microsoft.com/office/drawing/2014/main" id="{B7824918-16B9-CBE3-F304-0E47BAA5663F}"/>
              </a:ext>
            </a:extLst>
          </p:cNvPr>
          <p:cNvSpPr>
            <a:spLocks noGrp="1"/>
          </p:cNvSpPr>
          <p:nvPr>
            <p:ph type="dt" sz="half" idx="10"/>
          </p:nvPr>
        </p:nvSpPr>
        <p:spPr>
          <a:xfrm>
            <a:off x="6727698" y="6455664"/>
            <a:ext cx="2057400" cy="365125"/>
          </a:xfrm>
        </p:spPr>
        <p:txBody>
          <a:bodyPr>
            <a:normAutofit/>
          </a:bodyPr>
          <a:lstStyle/>
          <a:p>
            <a:pPr algn="r">
              <a:spcAft>
                <a:spcPts val="600"/>
              </a:spcAft>
            </a:pPr>
            <a:fld id="{A58FCC30-5C0B-4578-9357-B5CE4C7004DF}" type="datetime1">
              <a:rPr lang="en-US" sz="1000">
                <a:solidFill>
                  <a:schemeClr val="tx1">
                    <a:lumMod val="50000"/>
                    <a:lumOff val="50000"/>
                  </a:schemeClr>
                </a:solidFill>
              </a:rPr>
              <a:pPr algn="r">
                <a:spcAft>
                  <a:spcPts val="600"/>
                </a:spcAft>
              </a:pPr>
              <a:t>11/5/2022</a:t>
            </a:fld>
            <a:endParaRPr lang="en-US" sz="1000">
              <a:solidFill>
                <a:schemeClr val="tx1">
                  <a:lumMod val="50000"/>
                  <a:lumOff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Timing of Feasibility Analysis</a:t>
            </a:r>
          </a:p>
        </p:txBody>
      </p:sp>
      <p:sp>
        <p:nvSpPr>
          <p:cNvPr id="5" name="Footer Placeholder 4">
            <a:extLst>
              <a:ext uri="{FF2B5EF4-FFF2-40B4-BE49-F238E27FC236}">
                <a16:creationId xmlns:a16="http://schemas.microsoft.com/office/drawing/2014/main" id="{0200E493-9D9B-1FD5-67A9-DF9879CCE79E}"/>
              </a:ext>
            </a:extLst>
          </p:cNvPr>
          <p:cNvSpPr>
            <a:spLocks noGrp="1"/>
          </p:cNvSpPr>
          <p:nvPr>
            <p:ph type="ftr" sz="quarter" idx="11"/>
          </p:nvPr>
        </p:nvSpPr>
        <p:spPr>
          <a:xfrm rot="5400000">
            <a:off x="-1371600" y="1984248"/>
            <a:ext cx="3086100" cy="365125"/>
          </a:xfrm>
        </p:spPr>
        <p:txBody>
          <a:bodyPr>
            <a:normAutofit/>
          </a:bodyPr>
          <a:lstStyle/>
          <a:p>
            <a:pPr algn="l">
              <a:spcAft>
                <a:spcPts val="600"/>
              </a:spcAft>
            </a:pPr>
            <a:r>
              <a:rPr lang="en-US" sz="1000">
                <a:solidFill>
                  <a:srgbClr val="FFFFFF"/>
                </a:solidFill>
              </a:rPr>
              <a:t>Prof Remi Mitra</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1700"/>
              <a:t>The proper time to conduct a feasibility analysis is early in thinking through the prospects for a new business.</a:t>
            </a:r>
          </a:p>
          <a:p>
            <a:r>
              <a:rPr lang="en-US" sz="1700"/>
              <a:t>The thought is to screen ideas before a lot of resources are spent on them.</a:t>
            </a:r>
          </a:p>
        </p:txBody>
      </p:sp>
      <p:sp>
        <p:nvSpPr>
          <p:cNvPr id="4" name="Date Placeholder 3">
            <a:extLst>
              <a:ext uri="{FF2B5EF4-FFF2-40B4-BE49-F238E27FC236}">
                <a16:creationId xmlns:a16="http://schemas.microsoft.com/office/drawing/2014/main" id="{4A76E4FD-09F2-FC21-D995-67806BE40688}"/>
              </a:ext>
            </a:extLst>
          </p:cNvPr>
          <p:cNvSpPr>
            <a:spLocks noGrp="1"/>
          </p:cNvSpPr>
          <p:nvPr>
            <p:ph type="dt" sz="half" idx="10"/>
          </p:nvPr>
        </p:nvSpPr>
        <p:spPr>
          <a:xfrm>
            <a:off x="6727698" y="6455664"/>
            <a:ext cx="2057400" cy="365125"/>
          </a:xfrm>
        </p:spPr>
        <p:txBody>
          <a:bodyPr>
            <a:normAutofit/>
          </a:bodyPr>
          <a:lstStyle/>
          <a:p>
            <a:pPr algn="r">
              <a:spcAft>
                <a:spcPts val="600"/>
              </a:spcAft>
            </a:pPr>
            <a:fld id="{A9C9A5E4-9E91-408B-8EB0-814ED49FA277}" type="datetime1">
              <a:rPr lang="en-US" sz="1000">
                <a:solidFill>
                  <a:schemeClr val="tx1">
                    <a:lumMod val="50000"/>
                    <a:lumOff val="50000"/>
                  </a:schemeClr>
                </a:solidFill>
              </a:rPr>
              <a:pPr algn="r">
                <a:spcAft>
                  <a:spcPts val="600"/>
                </a:spcAft>
              </a:pPr>
              <a:t>11/5/2022</a:t>
            </a:fld>
            <a:endParaRPr lang="en-US" sz="1000">
              <a:solidFill>
                <a:schemeClr val="tx1">
                  <a:lumMod val="50000"/>
                  <a:lumOff val="50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TotalTime>
  <Words>3134</Words>
  <Application>Microsoft Office PowerPoint</Application>
  <PresentationFormat>On-screen Show (4:3)</PresentationFormat>
  <Paragraphs>351</Paragraphs>
  <Slides>38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inherit</vt:lpstr>
      <vt:lpstr>Office Theme</vt:lpstr>
      <vt:lpstr>Unit 3: Entrepreneurial Process And Decision Making</vt:lpstr>
      <vt:lpstr>ENTREPRENEURSHIP ECOSYSTEM AND ITS ELEMENTS</vt:lpstr>
      <vt:lpstr>PowerPoint Presentation</vt:lpstr>
      <vt:lpstr>Indian Startup Ecosystem</vt:lpstr>
      <vt:lpstr>Indicators of Growth in the Startup Ecosystem </vt:lpstr>
      <vt:lpstr>Drivers of Startup Ecosystem </vt:lpstr>
      <vt:lpstr>Ideation, Development and Exploitation of Opportunities</vt:lpstr>
      <vt:lpstr>What is Feasibility Analysis</vt:lpstr>
      <vt:lpstr>Timing of Feasibility Analysis</vt:lpstr>
      <vt:lpstr>Preparing a Concept Statement</vt:lpstr>
      <vt:lpstr>Preparing a Concept Statement</vt:lpstr>
      <vt:lpstr>Key Areas for Assessing the Feasibility of a New Venture</vt:lpstr>
      <vt:lpstr>Specific Activities of Feasibility Analyses</vt:lpstr>
      <vt:lpstr>Four Forms of Feasibility Analysis</vt:lpstr>
      <vt:lpstr>Product/Service Feasibility Analysis</vt:lpstr>
      <vt:lpstr>Product/Service Feasibility Analysis</vt:lpstr>
      <vt:lpstr>Product/Service Feasibility Analysis</vt:lpstr>
      <vt:lpstr>Product/Service Feasibility Analysis</vt:lpstr>
      <vt:lpstr>Product/Service Feasibility Analysis</vt:lpstr>
      <vt:lpstr>Industry/Market Feasibility Analysis</vt:lpstr>
      <vt:lpstr>Industry/Market Feasibility Analysis</vt:lpstr>
      <vt:lpstr>Industry/Market Feasibility Analysis</vt:lpstr>
      <vt:lpstr>Industry/Market Feasibility Analysis</vt:lpstr>
      <vt:lpstr>Industry/Market Feasibility Analysis</vt:lpstr>
      <vt:lpstr>Industry/Market Feasibility Analysis</vt:lpstr>
      <vt:lpstr>Organizational Feasibility Analysis</vt:lpstr>
      <vt:lpstr>Organizational Feasibility Analysis</vt:lpstr>
      <vt:lpstr>Organizational Feasibility Analysis</vt:lpstr>
      <vt:lpstr>Organizational Feasibility Analysis</vt:lpstr>
      <vt:lpstr>Financial Feasibility Analysis</vt:lpstr>
      <vt:lpstr>Financial Feasibility Analysis</vt:lpstr>
      <vt:lpstr>Financial Feasibility Analysis</vt:lpstr>
      <vt:lpstr>Financial Feasibility Analysis</vt:lpstr>
      <vt:lpstr>Criteria for choosing project selection model</vt:lpstr>
      <vt:lpstr>Decision Making Process and Approaches</vt:lpstr>
      <vt:lpstr>What is Problem-Solving</vt:lpstr>
      <vt:lpstr>Decision-Making Models</vt:lpstr>
      <vt:lpstr>How do you make decisions to solve problems?</vt:lpstr>
    </vt:vector>
  </TitlesOfParts>
  <Company>GNIUCMS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Feasibility Analysis</dc:title>
  <dc:creator>CMS</dc:creator>
  <cp:lastModifiedBy>Pro. Remi Mitra</cp:lastModifiedBy>
  <cp:revision>38</cp:revision>
  <dcterms:created xsi:type="dcterms:W3CDTF">2010-03-25T16:46:01Z</dcterms:created>
  <dcterms:modified xsi:type="dcterms:W3CDTF">2022-11-05T06:51:41Z</dcterms:modified>
</cp:coreProperties>
</file>